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4"/>
  </p:notesMasterIdLst>
  <p:sldIdLst>
    <p:sldId id="256" r:id="rId2"/>
    <p:sldId id="257" r:id="rId3"/>
    <p:sldId id="258" r:id="rId4"/>
    <p:sldId id="260" r:id="rId5"/>
    <p:sldId id="377" r:id="rId6"/>
    <p:sldId id="378" r:id="rId7"/>
    <p:sldId id="259" r:id="rId8"/>
    <p:sldId id="387" r:id="rId9"/>
    <p:sldId id="269" r:id="rId10"/>
    <p:sldId id="261" r:id="rId11"/>
    <p:sldId id="273" r:id="rId12"/>
    <p:sldId id="263" r:id="rId13"/>
    <p:sldId id="264" r:id="rId14"/>
    <p:sldId id="274" r:id="rId15"/>
    <p:sldId id="275" r:id="rId16"/>
    <p:sldId id="265" r:id="rId17"/>
    <p:sldId id="276" r:id="rId18"/>
    <p:sldId id="278" r:id="rId19"/>
    <p:sldId id="279" r:id="rId20"/>
    <p:sldId id="280" r:id="rId21"/>
    <p:sldId id="277" r:id="rId22"/>
    <p:sldId id="281" r:id="rId23"/>
    <p:sldId id="285" r:id="rId24"/>
    <p:sldId id="283" r:id="rId25"/>
    <p:sldId id="286" r:id="rId26"/>
    <p:sldId id="287" r:id="rId27"/>
    <p:sldId id="288" r:id="rId28"/>
    <p:sldId id="289" r:id="rId29"/>
    <p:sldId id="290" r:id="rId30"/>
    <p:sldId id="294" r:id="rId31"/>
    <p:sldId id="291" r:id="rId32"/>
    <p:sldId id="292" r:id="rId33"/>
    <p:sldId id="311" r:id="rId34"/>
    <p:sldId id="295" r:id="rId35"/>
    <p:sldId id="297" r:id="rId36"/>
    <p:sldId id="381" r:id="rId37"/>
    <p:sldId id="380" r:id="rId38"/>
    <p:sldId id="298" r:id="rId39"/>
    <p:sldId id="300" r:id="rId40"/>
    <p:sldId id="350" r:id="rId41"/>
    <p:sldId id="307" r:id="rId42"/>
    <p:sldId id="308" r:id="rId43"/>
    <p:sldId id="302" r:id="rId44"/>
    <p:sldId id="310" r:id="rId45"/>
    <p:sldId id="312" r:id="rId46"/>
    <p:sldId id="313" r:id="rId47"/>
    <p:sldId id="314" r:id="rId48"/>
    <p:sldId id="309" r:id="rId49"/>
    <p:sldId id="304" r:id="rId50"/>
    <p:sldId id="305" r:id="rId51"/>
    <p:sldId id="306" r:id="rId52"/>
    <p:sldId id="315" r:id="rId53"/>
    <p:sldId id="328" r:id="rId54"/>
    <p:sldId id="316" r:id="rId55"/>
    <p:sldId id="329" r:id="rId56"/>
    <p:sldId id="330" r:id="rId57"/>
    <p:sldId id="332" r:id="rId58"/>
    <p:sldId id="333" r:id="rId59"/>
    <p:sldId id="334" r:id="rId60"/>
    <p:sldId id="340" r:id="rId61"/>
    <p:sldId id="335" r:id="rId62"/>
    <p:sldId id="365" r:id="rId63"/>
    <p:sldId id="331" r:id="rId64"/>
    <p:sldId id="346" r:id="rId65"/>
    <p:sldId id="341" r:id="rId66"/>
    <p:sldId id="382" r:id="rId67"/>
    <p:sldId id="347" r:id="rId68"/>
    <p:sldId id="348" r:id="rId69"/>
    <p:sldId id="317" r:id="rId70"/>
    <p:sldId id="318" r:id="rId71"/>
    <p:sldId id="319" r:id="rId72"/>
    <p:sldId id="320" r:id="rId73"/>
    <p:sldId id="321" r:id="rId74"/>
    <p:sldId id="322" r:id="rId75"/>
    <p:sldId id="351" r:id="rId76"/>
    <p:sldId id="323" r:id="rId77"/>
    <p:sldId id="324" r:id="rId78"/>
    <p:sldId id="325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83" r:id="rId87"/>
    <p:sldId id="359" r:id="rId88"/>
    <p:sldId id="362" r:id="rId89"/>
    <p:sldId id="363" r:id="rId90"/>
    <p:sldId id="384" r:id="rId91"/>
    <p:sldId id="364" r:id="rId92"/>
    <p:sldId id="366" r:id="rId93"/>
    <p:sldId id="367" r:id="rId94"/>
    <p:sldId id="368" r:id="rId95"/>
    <p:sldId id="369" r:id="rId96"/>
    <p:sldId id="374" r:id="rId97"/>
    <p:sldId id="370" r:id="rId98"/>
    <p:sldId id="371" r:id="rId99"/>
    <p:sldId id="375" r:id="rId100"/>
    <p:sldId id="376" r:id="rId101"/>
    <p:sldId id="386" r:id="rId102"/>
    <p:sldId id="385" r:id="rId10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B8CD15-E7B7-4EFD-BB9E-C5AAE4BE100E}">
          <p14:sldIdLst>
            <p14:sldId id="256"/>
            <p14:sldId id="257"/>
          </p14:sldIdLst>
        </p14:section>
        <p14:section name="TTE Communication" id="{20EC728D-30D7-4697-8F91-B51AA8C4CB09}">
          <p14:sldIdLst>
            <p14:sldId id="258"/>
            <p14:sldId id="260"/>
            <p14:sldId id="377"/>
            <p14:sldId id="378"/>
          </p14:sldIdLst>
        </p14:section>
        <p14:section name="EM principles" id="{4AA69575-24D0-4003-AC61-80A4FE98192D}">
          <p14:sldIdLst>
            <p14:sldId id="259"/>
            <p14:sldId id="387"/>
            <p14:sldId id="269"/>
            <p14:sldId id="261"/>
            <p14:sldId id="273"/>
            <p14:sldId id="263"/>
            <p14:sldId id="264"/>
            <p14:sldId id="274"/>
            <p14:sldId id="275"/>
            <p14:sldId id="265"/>
            <p14:sldId id="276"/>
            <p14:sldId id="278"/>
            <p14:sldId id="279"/>
            <p14:sldId id="280"/>
          </p14:sldIdLst>
        </p14:section>
        <p14:section name="OFDM: a preferred modulation format" id="{E360B79D-4B8A-4D4A-A0F6-0B789316E135}">
          <p14:sldIdLst>
            <p14:sldId id="277"/>
            <p14:sldId id="281"/>
            <p14:sldId id="285"/>
            <p14:sldId id="283"/>
            <p14:sldId id="286"/>
            <p14:sldId id="287"/>
            <p14:sldId id="288"/>
            <p14:sldId id="289"/>
            <p14:sldId id="290"/>
            <p14:sldId id="294"/>
            <p14:sldId id="291"/>
            <p14:sldId id="292"/>
          </p14:sldIdLst>
        </p14:section>
        <p14:section name="System engineering and analog hardware" id="{B2FC4968-8697-41B4-B8CD-447E781AFF29}">
          <p14:sldIdLst>
            <p14:sldId id="311"/>
            <p14:sldId id="295"/>
            <p14:sldId id="297"/>
            <p14:sldId id="381"/>
            <p14:sldId id="380"/>
            <p14:sldId id="298"/>
            <p14:sldId id="300"/>
            <p14:sldId id="350"/>
            <p14:sldId id="307"/>
            <p14:sldId id="308"/>
            <p14:sldId id="302"/>
            <p14:sldId id="310"/>
            <p14:sldId id="312"/>
            <p14:sldId id="313"/>
          </p14:sldIdLst>
        </p14:section>
        <p14:section name="System Engineering- OFDM parameters" id="{360BA4DB-2C94-417E-904D-3E37521B35DB}">
          <p14:sldIdLst>
            <p14:sldId id="314"/>
            <p14:sldId id="309"/>
            <p14:sldId id="304"/>
            <p14:sldId id="305"/>
            <p14:sldId id="306"/>
            <p14:sldId id="315"/>
          </p14:sldIdLst>
        </p14:section>
        <p14:section name="Transmitter" id="{FDB27178-8465-4C51-92A6-896EB27EAECC}">
          <p14:sldIdLst>
            <p14:sldId id="328"/>
            <p14:sldId id="316"/>
            <p14:sldId id="329"/>
            <p14:sldId id="330"/>
            <p14:sldId id="332"/>
            <p14:sldId id="333"/>
            <p14:sldId id="334"/>
            <p14:sldId id="340"/>
            <p14:sldId id="335"/>
            <p14:sldId id="365"/>
            <p14:sldId id="331"/>
            <p14:sldId id="346"/>
            <p14:sldId id="341"/>
          </p14:sldIdLst>
        </p14:section>
        <p14:section name="Receiver" id="{794DB7EE-D432-45C7-9A7D-3A507615D6BD}">
          <p14:sldIdLst>
            <p14:sldId id="382"/>
            <p14:sldId id="347"/>
            <p14:sldId id="348"/>
            <p14:sldId id="317"/>
            <p14:sldId id="318"/>
            <p14:sldId id="319"/>
            <p14:sldId id="320"/>
            <p14:sldId id="321"/>
            <p14:sldId id="322"/>
            <p14:sldId id="351"/>
            <p14:sldId id="323"/>
            <p14:sldId id="324"/>
            <p14:sldId id="325"/>
            <p14:sldId id="352"/>
            <p14:sldId id="353"/>
            <p14:sldId id="354"/>
            <p14:sldId id="355"/>
            <p14:sldId id="356"/>
            <p14:sldId id="357"/>
            <p14:sldId id="358"/>
            <p14:sldId id="383"/>
            <p14:sldId id="359"/>
          </p14:sldIdLst>
        </p14:section>
        <p14:section name="Experimental Results" id="{49E689C4-AE40-48F3-BCE1-680D2BD93C29}">
          <p14:sldIdLst>
            <p14:sldId id="362"/>
            <p14:sldId id="363"/>
            <p14:sldId id="384"/>
            <p14:sldId id="364"/>
            <p14:sldId id="366"/>
            <p14:sldId id="367"/>
            <p14:sldId id="368"/>
            <p14:sldId id="369"/>
            <p14:sldId id="374"/>
            <p14:sldId id="370"/>
            <p14:sldId id="371"/>
            <p14:sldId id="375"/>
          </p14:sldIdLst>
        </p14:section>
        <p14:section name="Conclusions&amp; Future directions" id="{4010BD4A-79DD-4503-8277-B050ACC79C4A}">
          <p14:sldIdLst>
            <p14:sldId id="376"/>
            <p14:sldId id="386"/>
            <p14:sldId id="38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537" autoAdjust="0"/>
  </p:normalViewPr>
  <p:slideViewPr>
    <p:cSldViewPr snapToGrid="0">
      <p:cViewPr>
        <p:scale>
          <a:sx n="75" d="100"/>
          <a:sy n="75" d="100"/>
        </p:scale>
        <p:origin x="-96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07" Type="http://schemas.openxmlformats.org/officeDocument/2006/relationships/theme" Target="theme/theme1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notesMaster" Target="notesMasters/notes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image" Target="../media/image47.emf"/><Relationship Id="rId4" Type="http://schemas.openxmlformats.org/officeDocument/2006/relationships/image" Target="../media/image50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6.emf"/><Relationship Id="rId1" Type="http://schemas.openxmlformats.org/officeDocument/2006/relationships/image" Target="../media/image5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5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7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2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F39B5-F34E-438A-997D-CC08DCE636F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ABE37-0E69-430F-8AB1-D1AFD59B3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9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BE37-0E69-430F-8AB1-D1AFD59B354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29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Identical 1,2,3 Flat channels, Imp response equalizer.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uncoded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BE37-0E69-430F-8AB1-D1AFD59B3543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381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8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4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5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4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9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9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9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emf"/><Relationship Id="rId3" Type="http://schemas.openxmlformats.org/officeDocument/2006/relationships/image" Target="../media/image38.png"/><Relationship Id="rId7" Type="http://schemas.openxmlformats.org/officeDocument/2006/relationships/image" Target="../media/image36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6.png"/><Relationship Id="rId7" Type="http://schemas.openxmlformats.org/officeDocument/2006/relationships/image" Target="../media/image45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9.emf"/><Relationship Id="rId3" Type="http://schemas.openxmlformats.org/officeDocument/2006/relationships/image" Target="../media/image64.png"/><Relationship Id="rId7" Type="http://schemas.openxmlformats.org/officeDocument/2006/relationships/image" Target="../media/image47.emf"/><Relationship Id="rId12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png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2.vsdx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5" Type="http://schemas.openxmlformats.org/officeDocument/2006/relationships/image" Target="../media/image50.emf"/><Relationship Id="rId10" Type="http://schemas.openxmlformats.org/officeDocument/2006/relationships/image" Target="../media/image48.emf"/><Relationship Id="rId4" Type="http://schemas.openxmlformats.org/officeDocument/2006/relationships/image" Target="../media/image65.png"/><Relationship Id="rId9" Type="http://schemas.openxmlformats.org/officeDocument/2006/relationships/package" Target="../embeddings/Microsoft_Visio_Drawing3.vsdx"/><Relationship Id="rId14" Type="http://schemas.openxmlformats.org/officeDocument/2006/relationships/package" Target="../embeddings/Microsoft_Visio_Drawing5.vsd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56.emf"/><Relationship Id="rId5" Type="http://schemas.openxmlformats.org/officeDocument/2006/relationships/package" Target="../embeddings/Microsoft_Visio_Drawing7.vsdx"/><Relationship Id="rId4" Type="http://schemas.openxmlformats.org/officeDocument/2006/relationships/image" Target="../media/image55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7" Type="http://schemas.openxmlformats.org/officeDocument/2006/relationships/image" Target="../media/image92.png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4.emf"/><Relationship Id="rId4" Type="http://schemas.openxmlformats.org/officeDocument/2006/relationships/package" Target="../embeddings/Microsoft_Visio_Drawing8.vsdx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6.emf"/><Relationship Id="rId4" Type="http://schemas.openxmlformats.org/officeDocument/2006/relationships/image" Target="../media/image105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08.emf"/><Relationship Id="rId5" Type="http://schemas.openxmlformats.org/officeDocument/2006/relationships/image" Target="../media/image106.emf"/><Relationship Id="rId4" Type="http://schemas.openxmlformats.org/officeDocument/2006/relationships/image" Target="../media/image107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em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emf"/><Relationship Id="rId4" Type="http://schemas.openxmlformats.org/officeDocument/2006/relationships/image" Target="../media/image124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31.emf"/><Relationship Id="rId4" Type="http://schemas.openxmlformats.org/officeDocument/2006/relationships/image" Target="../media/image130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1.emf"/><Relationship Id="rId5" Type="http://schemas.openxmlformats.org/officeDocument/2006/relationships/image" Target="../media/image133.emf"/><Relationship Id="rId4" Type="http://schemas.openxmlformats.org/officeDocument/2006/relationships/image" Target="../media/image132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4.png"/><Relationship Id="rId5" Type="http://schemas.openxmlformats.org/officeDocument/2006/relationships/image" Target="../media/image134.emf"/><Relationship Id="rId4" Type="http://schemas.openxmlformats.org/officeDocument/2006/relationships/package" Target="../embeddings/Microsoft_Visio_Drawing13.vsdx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5" Type="http://schemas.openxmlformats.org/officeDocument/2006/relationships/image" Target="../media/image148.png"/><Relationship Id="rId4" Type="http://schemas.openxmlformats.org/officeDocument/2006/relationships/image" Target="../media/image147.png"/><Relationship Id="rId9" Type="http://schemas.openxmlformats.org/officeDocument/2006/relationships/image" Target="../media/image15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34.emf"/><Relationship Id="rId4" Type="http://schemas.openxmlformats.org/officeDocument/2006/relationships/package" Target="../embeddings/Microsoft_Visio_Drawing14.vsdx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emf"/><Relationship Id="rId2" Type="http://schemas.openxmlformats.org/officeDocument/2006/relationships/image" Target="../media/image86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Studies\Thesis\Simulation\VLF-Simulations\Documents\Thesis%20book\IMG_0282.MOV" TargetMode="External"/><Relationship Id="rId1" Type="http://schemas.microsoft.com/office/2007/relationships/media" Target="file:///E:\Studies\Thesis\Simulation\VLF-Simulations\Documents\Thesis%20book\IMG_0282.MOV" TargetMode="External"/><Relationship Id="rId4" Type="http://schemas.openxmlformats.org/officeDocument/2006/relationships/image" Target="../media/image1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Studies\Thesis\Simulation\VLF-Simulations\Documents\Thesis%20book\IMG_0306.MOV" TargetMode="External"/><Relationship Id="rId1" Type="http://schemas.microsoft.com/office/2007/relationships/media" Target="file:///E:\Studies\Thesis\Simulation\VLF-Simulations\Documents\Thesis%20book\IMG_0306.MOV" TargetMode="External"/><Relationship Id="rId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TTE Communication-</a:t>
            </a:r>
            <a:br>
              <a:rPr lang="en-US" dirty="0" smtClean="0"/>
            </a:br>
            <a:r>
              <a:rPr lang="en-US" dirty="0" smtClean="0"/>
              <a:t>VLF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rtl="1">
              <a:spcBef>
                <a:spcPct val="20000"/>
              </a:spcBef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Lior Kissos</a:t>
            </a:r>
          </a:p>
          <a:p>
            <a:pPr rtl="1">
              <a:spcBef>
                <a:spcPct val="20000"/>
              </a:spcBef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Supervised by Prof. Moshe </a:t>
            </a:r>
            <a:r>
              <a:rPr lang="en-US" sz="3200" dirty="0" err="1">
                <a:solidFill>
                  <a:schemeClr val="tx1">
                    <a:tint val="75000"/>
                  </a:schemeClr>
                </a:solidFill>
              </a:rPr>
              <a:t>Nazarathy</a:t>
            </a:r>
            <a:endParaRPr lang="en-US" sz="3200" dirty="0">
              <a:solidFill>
                <a:schemeClr val="tx1">
                  <a:tint val="75000"/>
                </a:schemeClr>
              </a:solidFill>
            </a:endParaRPr>
          </a:p>
          <a:p>
            <a:pPr rtl="1">
              <a:spcBef>
                <a:spcPct val="20000"/>
              </a:spcBef>
            </a:pP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 </a:t>
            </a:r>
            <a:r>
              <a:rPr lang="en-US" sz="3200" dirty="0" err="1">
                <a:solidFill>
                  <a:schemeClr val="tx1">
                    <a:tint val="75000"/>
                  </a:schemeClr>
                </a:solidFill>
              </a:rPr>
              <a:t>Technion</a:t>
            </a:r>
            <a:r>
              <a:rPr lang="en-US" sz="3200" dirty="0">
                <a:solidFill>
                  <a:schemeClr val="tx1">
                    <a:tint val="75000"/>
                  </a:schemeClr>
                </a:solidFill>
              </a:rPr>
              <a:t> EE Department</a:t>
            </a:r>
          </a:p>
          <a:p>
            <a:endParaRPr lang="he-IL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437" y="123825"/>
            <a:ext cx="62579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25" y="74624"/>
            <a:ext cx="11203675" cy="1035063"/>
          </a:xfrm>
        </p:spPr>
        <p:txBody>
          <a:bodyPr/>
          <a:lstStyle/>
          <a:p>
            <a:r>
              <a:rPr lang="en-US" dirty="0" smtClean="0"/>
              <a:t>Transmission Coefficient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546" y="1109687"/>
                <a:ext cx="7508354" cy="5577716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Transmission coefficient:</a:t>
                </a:r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 Free space Impedance: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120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377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Ground impedance: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𝑔𝑟𝑜𝑢𝑛𝑑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ε</m:t>
                            </m:r>
                          </m:den>
                        </m:f>
                      </m:e>
                    </m:ra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 smtClean="0"/>
              </a:p>
              <a:p>
                <a:r>
                  <a:rPr lang="en-US" b="0" dirty="0" smtClean="0"/>
                  <a:t>Example: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𝑔𝑟𝑜𝑢𝑛𝑑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Ω</m:t>
                    </m:r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46" y="1109687"/>
                <a:ext cx="7508354" cy="5577716"/>
              </a:xfrm>
              <a:blipFill rotWithShape="0">
                <a:blip r:embed="rId2"/>
                <a:stretch>
                  <a:fillRect l="-1462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9245" y="1109687"/>
            <a:ext cx="3771521" cy="497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Magneto Quasi static concept: appropriate for TTE communication</a:t>
            </a:r>
          </a:p>
          <a:p>
            <a:r>
              <a:rPr lang="en-US" dirty="0" smtClean="0"/>
              <a:t>TTE channel &amp; noise are unpredictable – frequency selective and time adaptive reception and transmission are required</a:t>
            </a:r>
          </a:p>
          <a:p>
            <a:r>
              <a:rPr lang="en-US" dirty="0" smtClean="0"/>
              <a:t>SIMO 1x3 MRC: a good means to combat antenna orientation problems </a:t>
            </a:r>
          </a:p>
          <a:p>
            <a:r>
              <a:rPr lang="en-US" dirty="0" smtClean="0"/>
              <a:t>SDR: no analog hardware needed apart from data converters, </a:t>
            </a:r>
            <a:r>
              <a:rPr lang="en-US" dirty="0" err="1" smtClean="0"/>
              <a:t>Tx</a:t>
            </a:r>
            <a:r>
              <a:rPr lang="en-US" dirty="0" smtClean="0"/>
              <a:t> amplifier and Rx amplifier</a:t>
            </a:r>
          </a:p>
        </p:txBody>
      </p:sp>
    </p:spTree>
    <p:extLst>
      <p:ext uri="{BB962C8B-B14F-4D97-AF65-F5344CB8AC3E}">
        <p14:creationId xmlns:p14="http://schemas.microsoft.com/office/powerpoint/2010/main" val="418944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Achievements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346200"/>
            <a:ext cx="10515600" cy="5308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Establishment of a high quality TTE communication link</a:t>
            </a:r>
          </a:p>
          <a:p>
            <a:r>
              <a:rPr lang="en-US" dirty="0" smtClean="0"/>
              <a:t>Incorporation of SIMO 1x3 as a means to combat large scale fading</a:t>
            </a:r>
          </a:p>
          <a:p>
            <a:r>
              <a:rPr lang="en-US" dirty="0" smtClean="0"/>
              <a:t>incorporation of PTS PAPR reduction</a:t>
            </a:r>
          </a:p>
          <a:p>
            <a:r>
              <a:rPr lang="en-US" dirty="0" smtClean="0"/>
              <a:t>Joint frequency&amp; time offset estimation using </a:t>
            </a:r>
            <a:r>
              <a:rPr lang="en-US" dirty="0" err="1" smtClean="0"/>
              <a:t>Minn</a:t>
            </a:r>
            <a:r>
              <a:rPr lang="en-US" dirty="0" smtClean="0"/>
              <a:t>&amp; </a:t>
            </a:r>
            <a:r>
              <a:rPr lang="en-US" dirty="0" err="1" smtClean="0"/>
              <a:t>Zheng</a:t>
            </a:r>
            <a:r>
              <a:rPr lang="en-US" dirty="0" smtClean="0"/>
              <a:t>: more powerful that </a:t>
            </a:r>
            <a:r>
              <a:rPr lang="en-US" dirty="0" err="1" smtClean="0"/>
              <a:t>Schmidle</a:t>
            </a:r>
            <a:r>
              <a:rPr lang="en-US" dirty="0" smtClean="0"/>
              <a:t>&amp; Cox</a:t>
            </a:r>
          </a:p>
          <a:p>
            <a:r>
              <a:rPr lang="en-US" dirty="0" smtClean="0"/>
              <a:t>Improved Time offset estimation: intentional shift analysis</a:t>
            </a:r>
          </a:p>
          <a:p>
            <a:r>
              <a:rPr lang="en-US" dirty="0" smtClean="0"/>
              <a:t>Improved Frequency estimation:</a:t>
            </a:r>
          </a:p>
          <a:p>
            <a:pPr lvl="1"/>
            <a:r>
              <a:rPr lang="en-US" dirty="0" smtClean="0"/>
              <a:t>Analytical expression</a:t>
            </a:r>
          </a:p>
          <a:p>
            <a:pPr lvl="1"/>
            <a:r>
              <a:rPr lang="en-US" dirty="0" smtClean="0"/>
              <a:t>ISI free based</a:t>
            </a:r>
          </a:p>
          <a:p>
            <a:r>
              <a:rPr lang="en-US" dirty="0" smtClean="0"/>
              <a:t>Improved residual frequency offset/phase offset estimation</a:t>
            </a:r>
          </a:p>
          <a:p>
            <a:r>
              <a:rPr lang="en-US" dirty="0" err="1" smtClean="0"/>
              <a:t>Feedforward</a:t>
            </a:r>
            <a:r>
              <a:rPr lang="en-US" dirty="0" smtClean="0"/>
              <a:t> improved </a:t>
            </a:r>
            <a:r>
              <a:rPr lang="en-US" dirty="0" err="1" smtClean="0"/>
              <a:t>Tx</a:t>
            </a:r>
            <a:r>
              <a:rPr lang="en-US" dirty="0" smtClean="0"/>
              <a:t> power allocation:</a:t>
            </a:r>
          </a:p>
          <a:p>
            <a:pPr lvl="1"/>
            <a:r>
              <a:rPr lang="en-US" dirty="0" smtClean="0"/>
              <a:t>Differentiator</a:t>
            </a:r>
          </a:p>
          <a:p>
            <a:pPr lvl="1"/>
            <a:r>
              <a:rPr lang="en-US" dirty="0" smtClean="0"/>
              <a:t>Inverse </a:t>
            </a:r>
            <a:r>
              <a:rPr lang="en-US" dirty="0" err="1" smtClean="0"/>
              <a:t>Sinc</a:t>
            </a:r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9064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directions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Frequency </a:t>
            </a:r>
            <a:r>
              <a:rPr lang="en-US" dirty="0" smtClean="0"/>
              <a:t>selective based on Channel State Information:</a:t>
            </a:r>
          </a:p>
          <a:p>
            <a:pPr lvl="1"/>
            <a:r>
              <a:rPr lang="en-US" dirty="0" err="1" smtClean="0"/>
              <a:t>Tx</a:t>
            </a:r>
            <a:r>
              <a:rPr lang="en-US" dirty="0" smtClean="0"/>
              <a:t> power</a:t>
            </a:r>
          </a:p>
          <a:p>
            <a:pPr lvl="1"/>
            <a:r>
              <a:rPr lang="en-US" dirty="0" smtClean="0"/>
              <a:t>Modulation</a:t>
            </a:r>
          </a:p>
          <a:p>
            <a:pPr lvl="1"/>
            <a:r>
              <a:rPr lang="en-US" dirty="0" smtClean="0"/>
              <a:t>Coding</a:t>
            </a:r>
          </a:p>
          <a:p>
            <a:r>
              <a:rPr lang="en-US" dirty="0" smtClean="0"/>
              <a:t>Increasing operating frequency for better channel and noise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807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899" y="365125"/>
            <a:ext cx="11039901" cy="1325563"/>
          </a:xfrm>
        </p:spPr>
        <p:txBody>
          <a:bodyPr/>
          <a:lstStyle/>
          <a:p>
            <a:r>
              <a:rPr lang="en-US" dirty="0"/>
              <a:t>Magnetic Vs. Electric Source, the Near Field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13898" y="1473958"/>
                <a:ext cx="4626591" cy="5076965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dirty="0" smtClean="0"/>
                  <a:t>Low Free-Space wave impedance:</a:t>
                </a:r>
              </a:p>
              <a:p>
                <a:pPr lvl="1"/>
                <a:r>
                  <a:rPr lang="en-US" dirty="0" smtClean="0"/>
                  <a:t>Magnetic source</a:t>
                </a:r>
              </a:p>
              <a:p>
                <a:pPr lvl="1"/>
                <a:r>
                  <a:rPr lang="en-US" dirty="0" smtClean="0"/>
                  <a:t>Near Field</a:t>
                </a:r>
              </a:p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400" dirty="0" smtClean="0"/>
                  <a:t>range between transmitter and </a:t>
                </a:r>
                <a:r>
                  <a:rPr lang="en-US" sz="2400" u="sng" dirty="0" smtClean="0"/>
                  <a:t>mediums boundary</a:t>
                </a:r>
                <a:endParaRPr lang="en-US" sz="2400" u="sng" dirty="0"/>
              </a:p>
              <a:p>
                <a:r>
                  <a:rPr lang="en-US" sz="2400" dirty="0" smtClean="0"/>
                  <a:t>Example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</m:oMath>
                </a14:m>
                <a:endParaRPr lang="en-US" sz="20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𝑘𝐻𝑧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eqArr>
                            <m:eqArr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1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𝑟𝑒𝑒</m:t>
                              </m:r>
                            </m: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𝑠𝑝𝑎𝑐𝑒</m:t>
                              </m:r>
                            </m:e>
                          </m:eqArr>
                        </m:e>
                      </m:groupChr>
                      <m:r>
                        <a:rPr lang="en-US" sz="2400" i="1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f>
                        <m:f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sz="2400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001</m:t>
                      </m:r>
                    </m:oMath>
                  </m:oMathPara>
                </a14:m>
                <a:endParaRPr lang="en-US" sz="24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2400"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US" sz="240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~−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sz="2400" dirty="0"/>
              </a:p>
              <a:p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13898" y="1473958"/>
                <a:ext cx="4626591" cy="5076965"/>
              </a:xfrm>
              <a:blipFill rotWithShape="0">
                <a:blip r:embed="rId2"/>
                <a:stretch>
                  <a:fillRect l="-1713" t="-2281" r="-10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06" y="1700807"/>
            <a:ext cx="7137781" cy="485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867" y="4094328"/>
            <a:ext cx="1500475" cy="12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54" y="1977533"/>
            <a:ext cx="1274861" cy="124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 rot="19275299">
            <a:off x="6216264" y="4103531"/>
            <a:ext cx="1538986" cy="605284"/>
          </a:xfrm>
          <a:prstGeom prst="round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883247" y="4125865"/>
            <a:ext cx="1847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b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07" y="59780"/>
            <a:ext cx="10515600" cy="1032041"/>
          </a:xfrm>
        </p:spPr>
        <p:txBody>
          <a:bodyPr/>
          <a:lstStyle/>
          <a:p>
            <a:r>
              <a:rPr lang="en-US" dirty="0" smtClean="0"/>
              <a:t>Magnetic Source EM Fields expressions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307" y="1091822"/>
                <a:ext cx="11094493" cy="576617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Magnetic induction from magnetic vector </a:t>
                </a:r>
                <a:r>
                  <a:rPr lang="en-US" dirty="0" smtClean="0"/>
                  <a:t>potential: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Wave </a:t>
                </a:r>
                <a:r>
                  <a:rPr lang="en-US" dirty="0" smtClean="0"/>
                  <a:t>equation: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Wave </a:t>
                </a:r>
                <a:r>
                  <a:rPr lang="en-US" dirty="0" smtClean="0"/>
                  <a:t>number: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𝜇𝜀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 smtClean="0"/>
                  <a:t> </a:t>
                </a:r>
                <a:endParaRPr lang="en-US" dirty="0" smtClean="0"/>
              </a:p>
              <a:p>
                <a:r>
                  <a:rPr lang="en-US" dirty="0" smtClean="0"/>
                  <a:t>Permeability in a conducting </a:t>
                </a:r>
                <a:r>
                  <a:rPr lang="en-US" dirty="0" smtClean="0"/>
                  <a:t>medium: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Wave number in a conducting </a:t>
                </a:r>
                <a:r>
                  <a:rPr lang="en-US" dirty="0" smtClean="0"/>
                  <a:t>medium: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≜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𝜇𝜀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𝜔𝜇𝜎</m:t>
                        </m:r>
                      </m:e>
                    </m:ra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07" y="1091822"/>
                <a:ext cx="11094493" cy="5766178"/>
              </a:xfrm>
              <a:blipFill rotWithShape="0">
                <a:blip r:embed="rId2"/>
                <a:stretch>
                  <a:fillRect l="-879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976" y="1091821"/>
            <a:ext cx="4173928" cy="406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6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81" y="100376"/>
            <a:ext cx="10515600" cy="1053953"/>
          </a:xfrm>
        </p:spPr>
        <p:txBody>
          <a:bodyPr/>
          <a:lstStyle/>
          <a:p>
            <a:r>
              <a:rPr lang="en-US" dirty="0"/>
              <a:t>Magnetic Source EM Fields expressions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660" y="900752"/>
                <a:ext cx="11108140" cy="52762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Magnetic </a:t>
                </a:r>
                <a:r>
                  <a:rPr lang="en-US" dirty="0" smtClean="0"/>
                  <a:t>Field: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Electric </a:t>
                </a:r>
                <a:r>
                  <a:rPr lang="en-US" dirty="0" smtClean="0"/>
                  <a:t>Field: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Skin depth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≜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𝜇𝜀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𝜔𝜀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660" y="900752"/>
                <a:ext cx="11108140" cy="5276211"/>
              </a:xfrm>
              <a:blipFill rotWithShape="0">
                <a:blip r:embed="rId2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69" y="4026090"/>
            <a:ext cx="4911424" cy="283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12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869762"/>
            <a:ext cx="11048999" cy="584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535"/>
            <a:ext cx="10515600" cy="7742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Fields within conducting medium: </a:t>
            </a:r>
            <a:r>
              <a:rPr lang="en-US" dirty="0" smtClean="0"/>
              <a:t>the Magneto Quasi stati</a:t>
            </a:r>
            <a:r>
              <a:rPr lang="en-US" dirty="0" smtClean="0"/>
              <a:t>c zone and the square cube behavior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10" y="982639"/>
            <a:ext cx="11546006" cy="524891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  <a:blipFill rotWithShape="0">
                <a:blip r:embed="rId4"/>
                <a:stretch>
                  <a:fillRect r="-25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3399630" y="1503799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Arrow 15"/>
          <p:cNvSpPr/>
          <p:nvPr/>
        </p:nvSpPr>
        <p:spPr>
          <a:xfrm>
            <a:off x="1661472" y="2185976"/>
            <a:ext cx="1567661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9952836" y="2452387"/>
            <a:ext cx="1142794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 flipV="1">
            <a:off x="9420573" y="1545076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776187" y="3928298"/>
            <a:ext cx="171116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Near Field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863" y="3769141"/>
            <a:ext cx="753604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Quasi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Static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52342" y="3830156"/>
            <a:ext cx="976742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Far Field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5" name="Rounded Rectangle 4"/>
          <p:cNvSpPr/>
          <p:nvPr/>
        </p:nvSpPr>
        <p:spPr>
          <a:xfrm>
            <a:off x="1346200" y="1323167"/>
            <a:ext cx="2003451" cy="4891948"/>
          </a:xfrm>
          <a:prstGeom prst="roundRect">
            <a:avLst/>
          </a:prstGeom>
          <a:solidFill>
            <a:schemeClr val="accent1">
              <a:alpha val="1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400" dirty="0" smtClean="0">
                <a:solidFill>
                  <a:srgbClr val="7030A0"/>
                </a:solidFill>
              </a:rPr>
              <a:t>Square cube-</a:t>
            </a:r>
          </a:p>
          <a:p>
            <a:pPr algn="ctr"/>
            <a:r>
              <a:rPr lang="en-US" sz="3400" dirty="0" smtClean="0">
                <a:solidFill>
                  <a:srgbClr val="7030A0"/>
                </a:solidFill>
              </a:rPr>
              <a:t>Wanted! </a:t>
            </a:r>
            <a:endParaRPr lang="en-US" sz="34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47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6" grpId="0" animBg="1"/>
      <p:bldP spid="16" grpId="1" animBg="1"/>
      <p:bldP spid="17" grpId="0" animBg="1"/>
      <p:bldP spid="9" grpId="0"/>
      <p:bldP spid="18" grpId="0"/>
      <p:bldP spid="20" grpId="0"/>
      <p:bldP spid="21" grpId="0" animBg="1"/>
      <p:bldP spid="22" grpId="0" animBg="1"/>
      <p:bldP spid="22" grpId="1" animBg="1"/>
      <p:bldP spid="23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33" y="1"/>
            <a:ext cx="11782567" cy="1023581"/>
          </a:xfrm>
        </p:spPr>
        <p:txBody>
          <a:bodyPr/>
          <a:lstStyle/>
          <a:p>
            <a:r>
              <a:rPr lang="en-US" dirty="0"/>
              <a:t>Fields within conducting medium: the Skin </a:t>
            </a:r>
            <a:r>
              <a:rPr lang="en-US" dirty="0" smtClean="0"/>
              <a:t>Depth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075" y="2355715"/>
            <a:ext cx="10515600" cy="426499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4918516" y="972830"/>
                <a:ext cx="3214980" cy="17793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f>
                      <m:fPr>
                        <m:ctrlP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sz="32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f>
                      <m:fPr>
                        <m:ctrlP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𝑆</m:t>
                        </m:r>
                      </m:num>
                      <m:den>
                        <m:r>
                          <a:rPr lang="en-US" sz="32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den>
                    </m:f>
                  </m:oMath>
                </a14:m>
                <a:r>
                  <a:rPr lang="en-US" sz="3200" dirty="0" smtClean="0"/>
                  <a:t>]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÷[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43</m:t>
                      </m:r>
                      <m:r>
                        <a:rPr lang="en-US" sz="32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sz="3200" dirty="0"/>
              </a:p>
              <a:p>
                <a:pPr/>
                <a:endParaRPr lang="en-US" sz="3200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8516" y="972830"/>
                <a:ext cx="3214980" cy="177933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3899" y="1862497"/>
                <a:ext cx="2542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9" y="1862497"/>
                <a:ext cx="254236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596788" y="2355715"/>
            <a:ext cx="2866030" cy="1997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07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22" y="151322"/>
            <a:ext cx="10515600" cy="1007007"/>
          </a:xfrm>
        </p:spPr>
        <p:txBody>
          <a:bodyPr/>
          <a:lstStyle/>
          <a:p>
            <a:r>
              <a:rPr lang="en-US" dirty="0" smtClean="0"/>
              <a:t>Antennas: Near/Far Field lines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5" y="2165336"/>
            <a:ext cx="9730854" cy="46495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49322" y="1158329"/>
                <a:ext cx="11218460" cy="1007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2" y="1158329"/>
                <a:ext cx="11218460" cy="1007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6045958" y="1760561"/>
            <a:ext cx="1023582" cy="2183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178722" y="1760561"/>
            <a:ext cx="2251882" cy="2183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29852" y="1760561"/>
            <a:ext cx="900752" cy="16377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42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15" y="133114"/>
            <a:ext cx="10515600" cy="945060"/>
          </a:xfrm>
        </p:spPr>
        <p:txBody>
          <a:bodyPr/>
          <a:lstStyle/>
          <a:p>
            <a:r>
              <a:rPr lang="en-US" dirty="0" smtClean="0"/>
              <a:t>Antennas: </a:t>
            </a:r>
            <a:r>
              <a:rPr lang="en-US" dirty="0" smtClean="0"/>
              <a:t>possible mutual Orientations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53" y="1791943"/>
            <a:ext cx="3505200" cy="3280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647" y="3208338"/>
            <a:ext cx="3275961" cy="2804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601" y="2029757"/>
            <a:ext cx="3554887" cy="3556655"/>
          </a:xfrm>
          <a:prstGeom prst="rect">
            <a:avLst/>
          </a:prstGeom>
        </p:spPr>
      </p:pic>
      <p:sp>
        <p:nvSpPr>
          <p:cNvPr id="8" name="Left Arrow 7"/>
          <p:cNvSpPr/>
          <p:nvPr/>
        </p:nvSpPr>
        <p:spPr>
          <a:xfrm>
            <a:off x="6692900" y="2997200"/>
            <a:ext cx="2108200" cy="2616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Arrow 8"/>
          <p:cNvSpPr/>
          <p:nvPr/>
        </p:nvSpPr>
        <p:spPr>
          <a:xfrm rot="10800000">
            <a:off x="3068129" y="4102099"/>
            <a:ext cx="1491171" cy="2689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47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99" y="160408"/>
            <a:ext cx="10515600" cy="876821"/>
          </a:xfrm>
        </p:spPr>
        <p:txBody>
          <a:bodyPr/>
          <a:lstStyle/>
          <a:p>
            <a:r>
              <a:rPr lang="en-US" dirty="0" smtClean="0"/>
              <a:t>Selectivity: VLF channel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177" y="1389165"/>
            <a:ext cx="5610225" cy="44828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23" y="1389164"/>
            <a:ext cx="4754610" cy="44828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3237" y="1118274"/>
            <a:ext cx="158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Theoretical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893598" y="1118272"/>
            <a:ext cx="1837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Experimental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098342" y="5958259"/>
            <a:ext cx="838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Non- flat channel =&gt; Channel with memory!</a:t>
            </a:r>
            <a:endParaRPr lang="en-US" sz="3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4413471" y="5391565"/>
                <a:ext cx="2038700" cy="61824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rad>
                        <m:radPr>
                          <m:degHide m:val="on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𝜇𝜎</m:t>
                          </m:r>
                        </m:e>
                      </m:rad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3471" y="5391565"/>
                <a:ext cx="2038700" cy="618246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7733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15" y="119465"/>
            <a:ext cx="10515600" cy="1040595"/>
          </a:xfrm>
        </p:spPr>
        <p:txBody>
          <a:bodyPr/>
          <a:lstStyle/>
          <a:p>
            <a:r>
              <a:rPr lang="en-US" dirty="0" smtClean="0"/>
              <a:t>Selectivity: VLF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1" y="1392914"/>
            <a:ext cx="5404514" cy="52535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0" y="1392915"/>
            <a:ext cx="5334000" cy="52535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8358" y="1023582"/>
            <a:ext cx="137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Atmospheric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37664" y="996282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Man- made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57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TTE communication</a:t>
            </a:r>
          </a:p>
          <a:p>
            <a:r>
              <a:rPr lang="en-US" dirty="0" smtClean="0"/>
              <a:t>EM principles of the VLF communication</a:t>
            </a:r>
          </a:p>
          <a:p>
            <a:r>
              <a:rPr lang="en-US" dirty="0" smtClean="0"/>
              <a:t>OFDM: a preferred modulation format</a:t>
            </a:r>
          </a:p>
          <a:p>
            <a:r>
              <a:rPr lang="en-US" dirty="0" smtClean="0"/>
              <a:t>System engineering and analog hardware (including OFDM </a:t>
            </a:r>
            <a:r>
              <a:rPr lang="en-US" dirty="0" err="1" smtClean="0"/>
              <a:t>params</a:t>
            </a:r>
            <a:r>
              <a:rPr lang="en-US" dirty="0" smtClean="0"/>
              <a:t> selection)</a:t>
            </a:r>
          </a:p>
          <a:p>
            <a:r>
              <a:rPr lang="en-US" dirty="0" smtClean="0"/>
              <a:t>Transmitter </a:t>
            </a:r>
          </a:p>
          <a:p>
            <a:r>
              <a:rPr lang="en-US" dirty="0" smtClean="0"/>
              <a:t>Receiver</a:t>
            </a:r>
          </a:p>
          <a:p>
            <a:r>
              <a:rPr lang="en-US" dirty="0" smtClean="0"/>
              <a:t>Experimental results</a:t>
            </a:r>
          </a:p>
          <a:p>
            <a:r>
              <a:rPr lang="en-US" dirty="0" smtClean="0"/>
              <a:t>Conclusions and future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6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64525"/>
          </a:xfrm>
        </p:spPr>
        <p:txBody>
          <a:bodyPr/>
          <a:lstStyle/>
          <a:p>
            <a:r>
              <a:rPr lang="en-US" dirty="0" smtClean="0"/>
              <a:t>Technique choice: Considerations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4652"/>
            <a:ext cx="10515600" cy="5527342"/>
          </a:xfrm>
        </p:spPr>
        <p:txBody>
          <a:bodyPr>
            <a:normAutofit/>
          </a:bodyPr>
          <a:lstStyle/>
          <a:p>
            <a:r>
              <a:rPr lang="en-US" dirty="0" smtClean="0"/>
              <a:t>Channel &amp; Noise Models:</a:t>
            </a:r>
          </a:p>
          <a:p>
            <a:pPr lvl="1"/>
            <a:r>
              <a:rPr lang="en-US" dirty="0" smtClean="0"/>
              <a:t>Unreliable</a:t>
            </a:r>
          </a:p>
          <a:p>
            <a:pPr lvl="1"/>
            <a:r>
              <a:rPr lang="en-US" dirty="0" smtClean="0"/>
              <a:t>Out of date (man made noise)</a:t>
            </a:r>
          </a:p>
          <a:p>
            <a:pPr lvl="1"/>
            <a:r>
              <a:rPr lang="en-US" dirty="0" smtClean="0"/>
              <a:t>Certainty: frequency selective!</a:t>
            </a:r>
          </a:p>
          <a:p>
            <a:r>
              <a:rPr lang="en-US" dirty="0" smtClean="0"/>
              <a:t>Literature &amp; Commercial system:</a:t>
            </a:r>
          </a:p>
          <a:p>
            <a:pPr lvl="1"/>
            <a:r>
              <a:rPr lang="en-US" dirty="0" smtClean="0"/>
              <a:t>Analog modulations</a:t>
            </a:r>
          </a:p>
          <a:p>
            <a:pPr lvl="1"/>
            <a:r>
              <a:rPr lang="en-US" dirty="0" smtClean="0"/>
              <a:t>Digital single carrier modulations</a:t>
            </a:r>
          </a:p>
          <a:p>
            <a:pPr lvl="1"/>
            <a:r>
              <a:rPr lang="en-US" dirty="0" smtClean="0"/>
              <a:t>Fixed stations: channel, mutual antenna orientation and noise well known</a:t>
            </a:r>
          </a:p>
          <a:p>
            <a:pPr lvl="1"/>
            <a:r>
              <a:rPr lang="en-US" dirty="0" smtClean="0"/>
              <a:t>Poor performance</a:t>
            </a:r>
          </a:p>
          <a:p>
            <a:r>
              <a:rPr lang="en-US" dirty="0" smtClean="0"/>
              <a:t>Our needs: Deployable moving stations-</a:t>
            </a:r>
          </a:p>
          <a:p>
            <a:pPr lvl="1"/>
            <a:r>
              <a:rPr lang="en-US" dirty="0" smtClean="0"/>
              <a:t>Variable antennas orientation</a:t>
            </a:r>
          </a:p>
          <a:p>
            <a:pPr lvl="1"/>
            <a:r>
              <a:rPr lang="en-US" dirty="0" smtClean="0"/>
              <a:t>Variable channel</a:t>
            </a:r>
          </a:p>
          <a:p>
            <a:pPr lvl="1"/>
            <a:r>
              <a:rPr lang="en-US" dirty="0" smtClean="0"/>
              <a:t>Variable noise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1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OFDM- A preferred communication technique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3155"/>
          </a:xfrm>
        </p:spPr>
        <p:txBody>
          <a:bodyPr/>
          <a:lstStyle/>
          <a:p>
            <a:r>
              <a:rPr lang="en-US" dirty="0" smtClean="0"/>
              <a:t>OFDM in the TTE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813" y="943155"/>
            <a:ext cx="7063854" cy="575242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Selective&amp; Dynamic Channel:</a:t>
            </a:r>
          </a:p>
          <a:p>
            <a:pPr lvl="1"/>
            <a:r>
              <a:rPr lang="en-US" sz="3000" dirty="0" smtClean="0"/>
              <a:t>Easy equalization</a:t>
            </a:r>
          </a:p>
          <a:p>
            <a:pPr lvl="1"/>
            <a:r>
              <a:rPr lang="en-US" sz="3000" dirty="0" smtClean="0"/>
              <a:t>Easy adaptation to varying length channels</a:t>
            </a:r>
          </a:p>
          <a:p>
            <a:pPr lvl="1"/>
            <a:r>
              <a:rPr lang="en-US" sz="3000" dirty="0" smtClean="0"/>
              <a:t>Possibly frequency selective power, modulation and coding</a:t>
            </a:r>
          </a:p>
          <a:p>
            <a:r>
              <a:rPr lang="en-US" sz="3000" dirty="0" smtClean="0"/>
              <a:t>Selective noise:</a:t>
            </a:r>
          </a:p>
          <a:p>
            <a:pPr lvl="1"/>
            <a:r>
              <a:rPr lang="en-US" sz="3000" dirty="0"/>
              <a:t>Possibly frequency selective power, modulation and coding</a:t>
            </a:r>
          </a:p>
          <a:p>
            <a:r>
              <a:rPr lang="en-US" sz="3000" dirty="0" smtClean="0"/>
              <a:t>Dynamic Antenna orientation:</a:t>
            </a:r>
          </a:p>
          <a:p>
            <a:pPr lvl="1"/>
            <a:r>
              <a:rPr lang="en-US" sz="3000" dirty="0" smtClean="0"/>
              <a:t>OFDM&amp; MIMO MRC</a:t>
            </a:r>
            <a:endParaRPr lang="en-US" sz="30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451678" y="1551832"/>
            <a:ext cx="4625454" cy="45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7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42" y="146761"/>
            <a:ext cx="10998958" cy="726696"/>
          </a:xfrm>
        </p:spPr>
        <p:txBody>
          <a:bodyPr/>
          <a:lstStyle/>
          <a:p>
            <a:r>
              <a:rPr lang="en-US" dirty="0"/>
              <a:t>OFDM </a:t>
            </a:r>
            <a:r>
              <a:rPr lang="en-US" dirty="0" smtClean="0"/>
              <a:t>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660066"/>
            <a:ext cx="11162731" cy="5636525"/>
          </a:xfrm>
        </p:spPr>
        <p:txBody>
          <a:bodyPr/>
          <a:lstStyle/>
          <a:p>
            <a:r>
              <a:rPr lang="en-US" dirty="0" smtClean="0"/>
              <a:t>Transmitted signal: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Kernel</a:t>
            </a:r>
          </a:p>
          <a:p>
            <a:r>
              <a:rPr lang="en-US" dirty="0" smtClean="0"/>
              <a:t>Digital realization: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5093" y="1279609"/>
                <a:ext cx="3963136" cy="659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𝑚𝑢𝑙𝑡𝑖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93" y="1279609"/>
                <a:ext cx="3963136" cy="6594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93642" y="2057717"/>
                <a:ext cx="3011529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642" y="2057717"/>
                <a:ext cx="3011529" cy="6646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1" y="3302818"/>
                <a:ext cx="6096000" cy="24297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302818"/>
                <a:ext cx="6096000" cy="2429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25210" y="2831822"/>
                <a:ext cx="2185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210" y="2831822"/>
                <a:ext cx="21855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1123738" y="5927259"/>
                <a:ext cx="233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𝐼𝐷𝐹𝑇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3738" y="5927259"/>
                <a:ext cx="233980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21" y="721019"/>
            <a:ext cx="5321300" cy="28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846" y="3790834"/>
            <a:ext cx="5324475" cy="282611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Down Arrow 14"/>
          <p:cNvSpPr/>
          <p:nvPr/>
        </p:nvSpPr>
        <p:spPr>
          <a:xfrm>
            <a:off x="9669781" y="3098800"/>
            <a:ext cx="261619" cy="12827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5582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15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3099"/>
            <a:ext cx="10515600" cy="835878"/>
          </a:xfrm>
        </p:spPr>
        <p:txBody>
          <a:bodyPr/>
          <a:lstStyle/>
          <a:p>
            <a:r>
              <a:rPr lang="en-US" dirty="0" smtClean="0"/>
              <a:t>OFDM Reception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546" y="1098977"/>
                <a:ext cx="11026254" cy="5451948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Kernel </a:t>
                </a:r>
                <a:r>
                  <a:rPr lang="en-US" dirty="0" err="1" smtClean="0"/>
                  <a:t>Orthonormality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&gt;=</m:t>
                    </m:r>
                    <m:nary>
                      <m:naryPr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b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𝑑𝑡</m:t>
                        </m:r>
                      </m:e>
                    </m:nary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&amp;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;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eqArr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Matched Filtering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𝑔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</m:rad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  <m:r>
                          <a:rPr lang="en-US" i="1">
                            <a:latin typeface="Cambria Math" panose="02040503050406030204" pitchFamily="18" charset="0"/>
                          </a:rPr>
                          <m:t>𝑘𝑡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𝑟𝑒𝑐𝑡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den>
                        </m:f>
                      </m:e>
                    </m:d>
                  </m:oMath>
                </a14:m>
                <a:endParaRPr lang="en-US" dirty="0" smtClean="0"/>
              </a:p>
              <a:p>
                <a:r>
                  <a:rPr lang="en-US" dirty="0" smtClean="0"/>
                  <a:t>Digital </a:t>
                </a:r>
                <a:r>
                  <a:rPr lang="en-US" dirty="0" smtClean="0"/>
                  <a:t>realization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70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=&lt;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70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700" i="1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</m:e>
                        </m:rad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sz="27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sz="27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7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2700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sz="27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sz="2700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sz="27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nary>
                  </m:oMath>
                </a14:m>
                <a:r>
                  <a:rPr lang="en-US" sz="2700" i="1" dirty="0"/>
                  <a:t> </a:t>
                </a:r>
                <a14:m>
                  <m:oMath xmlns:m="http://schemas.openxmlformats.org/officeDocument/2006/math">
                    <m:r>
                      <a:rPr lang="en-US" sz="270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sz="27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sz="27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2700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sz="270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70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700" dirty="0"/>
              </a:p>
              <a:p>
                <a:pPr marL="0" indent="0">
                  <a:buNone/>
                </a:pPr>
                <a:r>
                  <a:rPr lang="en-US" dirty="0" smtClean="0"/>
                  <a:t>Which is;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46" y="1098977"/>
                <a:ext cx="11026254" cy="5451948"/>
              </a:xfrm>
              <a:blipFill rotWithShape="0">
                <a:blip r:embed="rId2"/>
                <a:stretch>
                  <a:fillRect l="-1161" t="-17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9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95785" y="1473958"/>
                <a:ext cx="11436824" cy="5049672"/>
              </a:xfrm>
            </p:spPr>
            <p:txBody>
              <a:bodyPr/>
              <a:lstStyle/>
              <a:p>
                <a:r>
                  <a:rPr lang="en-US" dirty="0" smtClean="0"/>
                  <a:t>Fourier Transform of the </a:t>
                </a:r>
                <a:r>
                  <a:rPr lang="en-US" dirty="0" smtClean="0"/>
                  <a:t>kernel: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𝐹𝐹𝑇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err="1" smtClean="0"/>
                  <a:t>Dirichlet</a:t>
                </a:r>
                <a:r>
                  <a:rPr lang="en-US" dirty="0" smtClean="0"/>
                  <a:t> Kernel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𝐹𝐹𝑇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5785" y="1473958"/>
                <a:ext cx="11436824" cy="5049672"/>
              </a:xfrm>
              <a:blipFill rotWithShape="0">
                <a:blip r:embed="rId2"/>
                <a:stretch>
                  <a:fillRect l="-959" t="-205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OFDM: Frequency Domain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508000" y="1825625"/>
                <a:ext cx="10845800" cy="4351338"/>
              </a:xfrm>
            </p:spPr>
            <p:txBody>
              <a:bodyPr/>
              <a:lstStyle/>
              <a:p>
                <a:r>
                  <a:rPr lang="en-US" dirty="0" smtClean="0"/>
                  <a:t>Single Kernel </a:t>
                </a:r>
                <a:r>
                  <a:rPr lang="en-US" dirty="0" smtClean="0"/>
                  <a:t>spectrum;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  <a:p>
                <a:r>
                  <a:rPr lang="en-US" dirty="0" smtClean="0"/>
                  <a:t>Whole signal spectrum</a:t>
                </a:r>
                <a:r>
                  <a:rPr lang="en-US" dirty="0" smtClean="0"/>
                  <a:t>: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i="1" dirty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8000" y="1825625"/>
                <a:ext cx="10845800" cy="4351338"/>
              </a:xfrm>
              <a:blipFill rotWithShape="0">
                <a:blip r:embed="rId2"/>
                <a:stretch>
                  <a:fillRect l="-1011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100" y="4292600"/>
            <a:ext cx="5994399" cy="226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domain- special subcarriers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91" y="2513439"/>
            <a:ext cx="10330218" cy="33164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7092" y="1453388"/>
            <a:ext cx="153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1)Channel est.</a:t>
            </a:r>
          </a:p>
          <a:p>
            <a:r>
              <a:rPr lang="en-US" dirty="0" smtClean="0"/>
              <a:t>2) </a:t>
            </a:r>
            <a:r>
              <a:rPr lang="en-US" dirty="0" err="1" smtClean="0"/>
              <a:t>Freq</a:t>
            </a:r>
            <a:r>
              <a:rPr lang="en-US" dirty="0" smtClean="0"/>
              <a:t> synch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60141" y="6010954"/>
            <a:ext cx="2000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1)DSP alleviation</a:t>
            </a:r>
          </a:p>
          <a:p>
            <a:r>
              <a:rPr lang="en-US" dirty="0" smtClean="0"/>
              <a:t>2) ACPR prevention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82937" y="1778898"/>
            <a:ext cx="641445" cy="196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60141" y="1776553"/>
            <a:ext cx="566951" cy="182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6660432" y="5472752"/>
            <a:ext cx="3002183" cy="86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flipH="1" flipV="1">
            <a:off x="1937982" y="5489716"/>
            <a:ext cx="2722159" cy="84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07" y="133114"/>
            <a:ext cx="11094493" cy="945060"/>
          </a:xfrm>
        </p:spPr>
        <p:txBody>
          <a:bodyPr/>
          <a:lstStyle/>
          <a:p>
            <a:r>
              <a:rPr lang="en-US" dirty="0" smtClean="0"/>
              <a:t>Cyclic Prefix: 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1078174"/>
            <a:ext cx="11546006" cy="5554638"/>
          </a:xfrm>
        </p:spPr>
        <p:txBody>
          <a:bodyPr/>
          <a:lstStyle/>
          <a:p>
            <a:r>
              <a:rPr lang="en-US" dirty="0" smtClean="0"/>
              <a:t>Channel with memory</a:t>
            </a:r>
            <a:r>
              <a:rPr lang="en-US" dirty="0" smtClean="0">
                <a:sym typeface="Wingdings" panose="05000000000000000000" pitchFamily="2" charset="2"/>
              </a:rPr>
              <a:t> Frequency Selective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Transmitted signal: 2 consecutive OFDM symbols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Received signal: 1</a:t>
            </a:r>
            <a:r>
              <a:rPr lang="en-US" baseline="30000" dirty="0" smtClean="0">
                <a:sym typeface="Wingdings" panose="05000000000000000000" pitchFamily="2" charset="2"/>
              </a:rPr>
              <a:t>st</a:t>
            </a:r>
            <a:r>
              <a:rPr lang="en-US" dirty="0" smtClean="0">
                <a:sym typeface="Wingdings" panose="05000000000000000000" pitchFamily="2" charset="2"/>
              </a:rPr>
              <a:t> sample of 2</a:t>
            </a:r>
            <a:r>
              <a:rPr lang="en-US" baseline="30000" dirty="0" smtClean="0">
                <a:sym typeface="Wingdings" panose="05000000000000000000" pitchFamily="2" charset="2"/>
              </a:rPr>
              <a:t>nd</a:t>
            </a:r>
            <a:r>
              <a:rPr lang="en-US" dirty="0" smtClean="0">
                <a:sym typeface="Wingdings" panose="05000000000000000000" pitchFamily="2" charset="2"/>
              </a:rPr>
              <a:t> symbol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82352" y="1607632"/>
            <a:ext cx="5332095" cy="1312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84875" y="1078174"/>
                <a:ext cx="379103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=[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75" y="1078174"/>
                <a:ext cx="3791038" cy="404983"/>
              </a:xfrm>
              <a:prstGeom prst="rect">
                <a:avLst/>
              </a:prstGeom>
              <a:blipFill rotWithShape="0">
                <a:blip r:embed="rId4"/>
                <a:stretch>
                  <a:fillRect t="-156061" r="-14469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40277" y="3671654"/>
                <a:ext cx="5547673" cy="388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ba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671654"/>
                <a:ext cx="5547673" cy="3880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6"/>
          <p:cNvSpPr>
            <a:spLocks noChangeArrowheads="1"/>
          </p:cNvSpPr>
          <p:nvPr/>
        </p:nvSpPr>
        <p:spPr bwMode="auto">
          <a:xfrm rot="16200000">
            <a:off x="561246" y="11114192"/>
            <a:ext cx="24438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95424"/>
              </p:ext>
            </p:extLst>
          </p:nvPr>
        </p:nvGraphicFramePr>
        <p:xfrm>
          <a:off x="7189958" y="4059709"/>
          <a:ext cx="4773042" cy="164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84" name="Visio" r:id="rId6" imgW="4333772" imgH="819001" progId="Visio.Drawing.15">
                  <p:embed/>
                </p:oleObj>
              </mc:Choice>
              <mc:Fallback>
                <p:oleObj name="Visio" r:id="rId6" imgW="4333772" imgH="81900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9958" y="4059709"/>
                        <a:ext cx="4773042" cy="16419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2112" y="5797916"/>
                <a:ext cx="88943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2" y="5797916"/>
                <a:ext cx="889436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3643952" y="5701685"/>
            <a:ext cx="5213445" cy="630876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576479" y="634872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1"/>
            <a:endCxn id="14" idx="3"/>
          </p:cNvCxnSpPr>
          <p:nvPr/>
        </p:nvCxnSpPr>
        <p:spPr>
          <a:xfrm flipH="1" flipV="1">
            <a:off x="8857397" y="6017123"/>
            <a:ext cx="719082" cy="51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682577" y="4810741"/>
                <a:ext cx="2215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577" y="4810741"/>
                <a:ext cx="221503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661"/>
          </a:xfrm>
        </p:spPr>
        <p:txBody>
          <a:bodyPr/>
          <a:lstStyle/>
          <a:p>
            <a:r>
              <a:rPr lang="en-US" dirty="0" smtClean="0"/>
              <a:t>Cyclic Prefix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</p:spPr>
            <p:txBody>
              <a:bodyPr/>
              <a:lstStyle/>
              <a:p>
                <a:r>
                  <a:rPr lang="en-US" sz="2000" dirty="0" smtClean="0"/>
                  <a:t>Cyclic Prefix: </a:t>
                </a:r>
              </a:p>
              <a:p>
                <a:r>
                  <a:rPr lang="en-US" sz="2000" dirty="0" smtClean="0"/>
                  <a:t>Transmitted OFDM symbol: 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Received Symbol:</a:t>
                </a:r>
              </a:p>
              <a:p>
                <a:pPr lvl="1"/>
                <a:r>
                  <a:rPr lang="en-US" sz="2000" dirty="0" smtClean="0"/>
                  <a:t>(-1):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r>
                  <a:rPr lang="en-US" sz="2000" dirty="0" smtClean="0"/>
                  <a:t>(0):</a:t>
                </a:r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pPr lvl="1"/>
                <a:r>
                  <a:rPr lang="en-US" sz="2000" dirty="0" smtClean="0"/>
                  <a:t>(Nfft-1): </a:t>
                </a:r>
              </a:p>
              <a:p>
                <a:pPr lvl="1"/>
                <a:endParaRPr lang="en-US" dirty="0" smtClean="0"/>
              </a:p>
              <a:p>
                <a:r>
                  <a:rPr lang="en-US" sz="2000" dirty="0" smtClean="0"/>
                  <a:t>Circular Convolution: </a:t>
                </a:r>
                <a:r>
                  <a:rPr lang="en-US" sz="20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)⨂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  <a:blipFill rotWithShape="0">
                <a:blip r:embed="rId3"/>
                <a:stretch>
                  <a:fillRect l="-474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21480" y="1725255"/>
                <a:ext cx="140500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bar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; 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480" y="1725255"/>
                <a:ext cx="1405000" cy="4049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75571" y="1196523"/>
                <a:ext cx="6039795" cy="388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571" y="1196523"/>
                <a:ext cx="6039795" cy="3880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392071" y="23245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864011"/>
              </p:ext>
            </p:extLst>
          </p:nvPr>
        </p:nvGraphicFramePr>
        <p:xfrm>
          <a:off x="838200" y="2228861"/>
          <a:ext cx="6315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3" name="Visio" r:id="rId6" imgW="6829341" imgH="457011" progId="Visio.Drawing.15">
                  <p:embed/>
                </p:oleObj>
              </mc:Choice>
              <mc:Fallback>
                <p:oleObj name="Visio" r:id="rId6" imgW="6829341" imgH="45701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28861"/>
                        <a:ext cx="6315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2480" y="3099251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3099251"/>
                <a:ext cx="6096000" cy="9106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018662" y="3558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338606"/>
              </p:ext>
            </p:extLst>
          </p:nvPr>
        </p:nvGraphicFramePr>
        <p:xfrm>
          <a:off x="6456230" y="3079727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4" name="Visio" r:id="rId9" imgW="4572058" imgH="828805" progId="Visio.Drawing.15">
                  <p:embed/>
                </p:oleObj>
              </mc:Choice>
              <mc:Fallback>
                <p:oleObj name="Visio" r:id="rId9" imgW="4572058" imgH="828805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230" y="3079727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87912" y="4075787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2" y="4075787"/>
                <a:ext cx="6096000" cy="91063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422247"/>
              </p:ext>
            </p:extLst>
          </p:nvPr>
        </p:nvGraphicFramePr>
        <p:xfrm>
          <a:off x="6251663" y="3989552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5" name="Visio" r:id="rId12" imgW="4552768" imgH="819001" progId="Visio.Drawing.15">
                  <p:embed/>
                </p:oleObj>
              </mc:Choice>
              <mc:Fallback>
                <p:oleObj name="Visio" r:id="rId12" imgW="4552768" imgH="819001" progId="Visio.Drawing.1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663" y="3989552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7138767" y="54632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976710"/>
              </p:ext>
            </p:extLst>
          </p:nvPr>
        </p:nvGraphicFramePr>
        <p:xfrm>
          <a:off x="6251663" y="4997292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6" name="Visio" r:id="rId14" imgW="4552768" imgH="828805" progId="Visio.Drawing.15">
                  <p:embed/>
                </p:oleObj>
              </mc:Choice>
              <mc:Fallback>
                <p:oleObj name="Visio" r:id="rId14" imgW="4552768" imgH="828805" progId="Visio.Drawing.1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663" y="4997292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47335" y="5146764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35" y="5146764"/>
                <a:ext cx="6096000" cy="91063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4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TTE Communication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6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66" y="249000"/>
            <a:ext cx="10515600" cy="6175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Frequency domain Equalization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546" y="1078173"/>
                <a:ext cx="11026254" cy="5581934"/>
              </a:xfrm>
            </p:spPr>
            <p:txBody>
              <a:bodyPr/>
              <a:lstStyle/>
              <a:p>
                <a:r>
                  <a:rPr lang="en-US" dirty="0" smtClean="0"/>
                  <a:t>DFT circular convolution property: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}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Application to OFDM channel: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𝐷𝐹𝑇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nary>
                                  <m:naryPr>
                                    <m:chr m:val="⨂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nary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𝐷𝐹𝑇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} 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𝐷𝐹𝑇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Since: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46" y="1078173"/>
                <a:ext cx="11026254" cy="5581934"/>
              </a:xfrm>
              <a:blipFill rotWithShape="0">
                <a:blip r:embed="rId2"/>
                <a:stretch>
                  <a:fillRect l="-995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36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087"/>
            <a:ext cx="10515600" cy="944847"/>
          </a:xfrm>
        </p:spPr>
        <p:txBody>
          <a:bodyPr/>
          <a:lstStyle/>
          <a:p>
            <a:r>
              <a:rPr lang="en-US" dirty="0" smtClean="0"/>
              <a:t>Cyclic Prefix: </a:t>
            </a:r>
            <a:r>
              <a:rPr lang="en-US" dirty="0" smtClean="0"/>
              <a:t>Inter Carrier Interference (ICI)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009934"/>
            <a:ext cx="6184519" cy="5554639"/>
          </a:xfrm>
        </p:spPr>
        <p:txBody>
          <a:bodyPr/>
          <a:lstStyle/>
          <a:p>
            <a:r>
              <a:rPr lang="en-US" dirty="0" smtClean="0"/>
              <a:t>Dispersion</a:t>
            </a:r>
            <a:r>
              <a:rPr lang="en-US" dirty="0" smtClean="0"/>
              <a:t>: non- integer number of cycles over interval</a:t>
            </a:r>
          </a:p>
          <a:p>
            <a:pPr lvl="1"/>
            <a:r>
              <a:rPr lang="en-US" dirty="0"/>
              <a:t>Loss of </a:t>
            </a:r>
            <a:r>
              <a:rPr lang="en-US" dirty="0" err="1" smtClean="0"/>
              <a:t>orthogonality</a:t>
            </a:r>
            <a:endParaRPr lang="en-US" dirty="0"/>
          </a:p>
          <a:p>
            <a:pPr lvl="1"/>
            <a:r>
              <a:rPr lang="en-US" dirty="0" smtClean="0"/>
              <a:t>Inter </a:t>
            </a:r>
            <a:r>
              <a:rPr lang="en-US" dirty="0"/>
              <a:t>carrier interference!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Cyclic prefix extension: regaining integer number of cycles=&gt; </a:t>
            </a:r>
            <a:r>
              <a:rPr lang="en-US" dirty="0" err="1" smtClean="0"/>
              <a:t>orthogonality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39697" y="922437"/>
            <a:ext cx="5252303" cy="251118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946900" y="4039737"/>
            <a:ext cx="4694640" cy="268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Packet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48" y="1487608"/>
            <a:ext cx="10993647" cy="346653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894363" y="3361556"/>
            <a:ext cx="4276579" cy="914400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7403" y="3361556"/>
            <a:ext cx="5348485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77107" y="5309606"/>
            <a:ext cx="2698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</a:t>
            </a:r>
          </a:p>
          <a:p>
            <a:r>
              <a:rPr lang="en-US" sz="2400" dirty="0" smtClean="0"/>
              <a:t>(synchronization, </a:t>
            </a:r>
          </a:p>
          <a:p>
            <a:r>
              <a:rPr lang="en-US" sz="2400" dirty="0" smtClean="0"/>
              <a:t>Channel estimation)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23870" y="5845788"/>
            <a:ext cx="76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2826227" y="4275956"/>
            <a:ext cx="295418" cy="1033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0"/>
            <a:endCxn id="4" idx="4"/>
          </p:cNvCxnSpPr>
          <p:nvPr/>
        </p:nvCxnSpPr>
        <p:spPr>
          <a:xfrm flipV="1">
            <a:off x="7906219" y="4275956"/>
            <a:ext cx="126434" cy="1569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201691" y="3361556"/>
            <a:ext cx="322179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56515" y="3377570"/>
            <a:ext cx="973412" cy="914400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87484" y="57528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CP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V="1">
            <a:off x="7040919" y="4183056"/>
            <a:ext cx="255348" cy="1569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60325" y="1398245"/>
            <a:ext cx="76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</a:p>
        </p:txBody>
      </p:sp>
      <p:cxnSp>
        <p:nvCxnSpPr>
          <p:cNvPr id="22" name="Straight Arrow Connector 21"/>
          <p:cNvCxnSpPr>
            <a:stCxn id="19" idx="2"/>
          </p:cNvCxnSpPr>
          <p:nvPr/>
        </p:nvCxnSpPr>
        <p:spPr>
          <a:xfrm flipH="1">
            <a:off x="8032654" y="1859910"/>
            <a:ext cx="110020" cy="15016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9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/>
      <p:bldP spid="7" grpId="1"/>
      <p:bldP spid="8" grpId="0"/>
      <p:bldP spid="8" grpId="1"/>
      <p:bldP spid="15" grpId="0" animBg="1"/>
      <p:bldP spid="16" grpId="0" animBg="1"/>
      <p:bldP spid="17" grpId="0"/>
      <p:bldP spid="1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Engineering &amp; Analog Hardware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591"/>
            <a:ext cx="10515600" cy="996286"/>
          </a:xfrm>
        </p:spPr>
        <p:txBody>
          <a:bodyPr/>
          <a:lstStyle/>
          <a:p>
            <a:r>
              <a:rPr lang="en-US" dirty="0" smtClean="0"/>
              <a:t>Concepts: Software Defined Radio (SDR)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8172"/>
            <a:ext cx="10515600" cy="5540991"/>
          </a:xfrm>
        </p:spPr>
        <p:txBody>
          <a:bodyPr/>
          <a:lstStyle/>
          <a:p>
            <a:r>
              <a:rPr lang="en-US" dirty="0" smtClean="0"/>
              <a:t>Transmitter: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Receiver: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722209"/>
              </p:ext>
            </p:extLst>
          </p:nvPr>
        </p:nvGraphicFramePr>
        <p:xfrm>
          <a:off x="1094095" y="1078171"/>
          <a:ext cx="10003808" cy="2565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3" name="Visio" r:id="rId3" imgW="13191944" imgH="3076532" progId="Visio.Drawing.15">
                  <p:embed/>
                </p:oleObj>
              </mc:Choice>
              <mc:Fallback>
                <p:oleObj name="Visio" r:id="rId3" imgW="13191944" imgH="30765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095" y="1078171"/>
                        <a:ext cx="10003808" cy="25657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94095" y="4138825"/>
            <a:ext cx="20487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019694"/>
              </p:ext>
            </p:extLst>
          </p:nvPr>
        </p:nvGraphicFramePr>
        <p:xfrm>
          <a:off x="1094096" y="3671245"/>
          <a:ext cx="10003808" cy="3033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4" name="Visio" r:id="rId5" imgW="13553912" imgH="5419658" progId="Visio.Drawing.15">
                  <p:embed/>
                </p:oleObj>
              </mc:Choice>
              <mc:Fallback>
                <p:oleObj name="Visio" r:id="rId5" imgW="13553912" imgH="541965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096" y="3671245"/>
                        <a:ext cx="10003808" cy="30333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689317" y="1828800"/>
            <a:ext cx="5528603" cy="1842445"/>
          </a:xfrm>
          <a:prstGeom prst="ellipse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7822" y="4551526"/>
            <a:ext cx="5528603" cy="1842445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6927585" y="3665364"/>
            <a:ext cx="1153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Fully Digital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endCxn id="8" idx="5"/>
          </p:cNvCxnSpPr>
          <p:nvPr/>
        </p:nvCxnSpPr>
        <p:spPr>
          <a:xfrm flipH="1" flipV="1">
            <a:off x="5408275" y="3401425"/>
            <a:ext cx="1470827" cy="62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7"/>
          </p:cNvCxnSpPr>
          <p:nvPr/>
        </p:nvCxnSpPr>
        <p:spPr>
          <a:xfrm flipH="1">
            <a:off x="5166780" y="4022384"/>
            <a:ext cx="1712322" cy="79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42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982" y="1"/>
            <a:ext cx="10515600" cy="1027906"/>
          </a:xfrm>
        </p:spPr>
        <p:txBody>
          <a:bodyPr/>
          <a:lstStyle/>
          <a:p>
            <a:r>
              <a:rPr lang="en-US" dirty="0" smtClean="0"/>
              <a:t>Concepts: SIMO </a:t>
            </a:r>
            <a:r>
              <a:rPr lang="en-US" dirty="0" smtClean="0"/>
              <a:t>1x3- wireless channel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027904"/>
            <a:ext cx="6661294" cy="5654249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6155" y="934961"/>
            <a:ext cx="10916529" cy="4950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86202" y="5285661"/>
            <a:ext cx="2897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>
                <a:solidFill>
                  <a:srgbClr val="0070C0"/>
                </a:solidFill>
              </a:rPr>
              <a:t>Distance</a:t>
            </a:r>
          </a:p>
          <a:p>
            <a:pPr marL="342900" indent="-342900">
              <a:buAutoNum type="arabicParenR"/>
            </a:pPr>
            <a:r>
              <a:rPr lang="en-US" sz="2400" b="1" u="sng" dirty="0" smtClean="0">
                <a:solidFill>
                  <a:srgbClr val="0070C0"/>
                </a:solidFill>
              </a:rPr>
              <a:t>Antenna orientation</a:t>
            </a:r>
            <a:endParaRPr lang="en-US" sz="2400" b="1" u="sng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9017391" y="4417255"/>
            <a:ext cx="820615" cy="868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98790" y="740021"/>
            <a:ext cx="3650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Random destructive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/constructive interference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6189785" y="1155520"/>
            <a:ext cx="1509005" cy="807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554" y="5204261"/>
            <a:ext cx="2590800" cy="14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4890"/>
          </a:xfrm>
        </p:spPr>
        <p:txBody>
          <a:bodyPr>
            <a:normAutofit/>
          </a:bodyPr>
          <a:lstStyle/>
          <a:p>
            <a:r>
              <a:rPr lang="en-US" dirty="0" smtClean="0"/>
              <a:t>Concepts: SIMO 1x3- Large Scale Fading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03" y="2616591"/>
            <a:ext cx="4472558" cy="395915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6561" y="2616591"/>
            <a:ext cx="4938898" cy="4037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6333" y="1768637"/>
            <a:ext cx="2297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coupling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717170" y="1768637"/>
            <a:ext cx="21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Poor coupling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329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89" y="219239"/>
            <a:ext cx="10777025" cy="1027577"/>
          </a:xfrm>
        </p:spPr>
        <p:txBody>
          <a:bodyPr/>
          <a:lstStyle/>
          <a:p>
            <a:r>
              <a:rPr lang="en-US" dirty="0" smtClean="0"/>
              <a:t>Concepts: SIMO 1x3- Diversity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01662" y="1123267"/>
            <a:ext cx="3770141" cy="2115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27" y="3657601"/>
            <a:ext cx="3362325" cy="3029682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4" idx="3"/>
            <a:endCxn id="7" idx="0"/>
          </p:cNvCxnSpPr>
          <p:nvPr/>
        </p:nvCxnSpPr>
        <p:spPr>
          <a:xfrm>
            <a:off x="8271803" y="2180948"/>
            <a:ext cx="1485587" cy="1476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</p:cNvCxnSpPr>
          <p:nvPr/>
        </p:nvCxnSpPr>
        <p:spPr>
          <a:xfrm flipH="1">
            <a:off x="2505002" y="2180948"/>
            <a:ext cx="1996660" cy="934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63907" y="2463348"/>
            <a:ext cx="1278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spatial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224392" y="2057399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angular</a:t>
            </a:r>
            <a:endParaRPr lang="en-US" sz="3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504" y="3362178"/>
            <a:ext cx="4095750" cy="3204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86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Transmitter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82644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D/A: NI USB6212</a:t>
            </a:r>
          </a:p>
          <a:p>
            <a:pPr lvl="1"/>
            <a:r>
              <a:rPr lang="en-US" dirty="0"/>
              <a:t># of bits 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=250ksps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=+/-</a:t>
            </a:r>
            <a:r>
              <a:rPr lang="en-US" dirty="0" smtClean="0"/>
              <a:t>10v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Amplifier: AE </a:t>
            </a:r>
            <a:r>
              <a:rPr lang="en-US" dirty="0" err="1" smtClean="0"/>
              <a:t>Techron</a:t>
            </a:r>
            <a:r>
              <a:rPr lang="en-US" dirty="0" smtClean="0"/>
              <a:t> 2105</a:t>
            </a:r>
          </a:p>
          <a:p>
            <a:pPr lvl="1"/>
            <a:r>
              <a:rPr lang="en-US" dirty="0"/>
              <a:t>Amplification, max=20V/V</a:t>
            </a:r>
          </a:p>
          <a:p>
            <a:pPr lvl="1"/>
            <a:r>
              <a:rPr lang="en-US" dirty="0"/>
              <a:t>Frequency range=[0,20]kHz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=150 v</a:t>
            </a:r>
          </a:p>
          <a:p>
            <a:pPr lvl="1"/>
            <a:r>
              <a:rPr lang="en-US" dirty="0" err="1"/>
              <a:t>Zout</a:t>
            </a:r>
            <a:r>
              <a:rPr lang="en-US" dirty="0"/>
              <a:t>=28mOhm in series with </a:t>
            </a:r>
            <a:r>
              <a:rPr lang="en-US" dirty="0" smtClean="0"/>
              <a:t>1uH</a:t>
            </a:r>
          </a:p>
          <a:p>
            <a:pPr marL="457200" lvl="1" indent="0">
              <a:buNone/>
            </a:pPr>
            <a:endParaRPr lang="en-US" dirty="0"/>
          </a:p>
          <a:p>
            <a:pPr lvl="0"/>
            <a:r>
              <a:rPr lang="en-US" dirty="0" smtClean="0"/>
              <a:t>Antenna: </a:t>
            </a:r>
            <a:r>
              <a:rPr lang="en-US" dirty="0"/>
              <a:t>FESP-5133 </a:t>
            </a:r>
            <a:r>
              <a:rPr lang="en-US" dirty="0" smtClean="0"/>
              <a:t>1330</a:t>
            </a:r>
          </a:p>
          <a:p>
            <a:pPr lvl="1"/>
            <a:r>
              <a:rPr lang="en-US" dirty="0"/>
              <a:t>Diameter=0.126m</a:t>
            </a:r>
          </a:p>
          <a:p>
            <a:pPr lvl="1"/>
            <a:r>
              <a:rPr lang="en-US" dirty="0"/>
              <a:t># of windings=225</a:t>
            </a:r>
          </a:p>
          <a:p>
            <a:pPr lvl="1"/>
            <a:r>
              <a:rPr lang="en-US" dirty="0"/>
              <a:t>Inductance= 6.5 </a:t>
            </a:r>
            <a:r>
              <a:rPr lang="en-US" dirty="0" err="1"/>
              <a:t>mH</a:t>
            </a:r>
            <a:endParaRPr lang="en-US" dirty="0"/>
          </a:p>
          <a:p>
            <a:pPr lvl="1"/>
            <a:r>
              <a:rPr lang="en-US" dirty="0"/>
              <a:t>Frequency range= [0,20]kHz</a:t>
            </a:r>
          </a:p>
          <a:p>
            <a:pPr lvl="1"/>
            <a:r>
              <a:rPr lang="en-US" dirty="0"/>
              <a:t>Saturation current= 20 Amps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94" y="2442950"/>
            <a:ext cx="3359985" cy="1350338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55" y="4435876"/>
            <a:ext cx="2743200" cy="221869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367134" y="4287837"/>
            <a:ext cx="3080735" cy="245300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9200" y="-170224"/>
            <a:ext cx="1359665" cy="33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7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Receiver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914400"/>
            <a:ext cx="11053549" cy="5826442"/>
          </a:xfrm>
        </p:spPr>
        <p:txBody>
          <a:bodyPr>
            <a:normAutofit/>
          </a:bodyPr>
          <a:lstStyle/>
          <a:p>
            <a:r>
              <a:rPr lang="en-US" dirty="0" smtClean="0"/>
              <a:t>A/D: NI USB6212</a:t>
            </a:r>
          </a:p>
          <a:p>
            <a:pPr lvl="1"/>
            <a:r>
              <a:rPr lang="en-US" dirty="0"/>
              <a:t># of inputs=4</a:t>
            </a:r>
          </a:p>
          <a:p>
            <a:pPr lvl="1"/>
            <a:r>
              <a:rPr lang="en-US" dirty="0"/>
              <a:t>#</a:t>
            </a:r>
            <a:r>
              <a:rPr lang="en-US" dirty="0" smtClean="0"/>
              <a:t> </a:t>
            </a:r>
            <a:r>
              <a:rPr lang="en-US" dirty="0"/>
              <a:t>of bits=16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=100 </a:t>
            </a:r>
            <a:r>
              <a:rPr lang="en-US" dirty="0" err="1"/>
              <a:t>ksps</a:t>
            </a:r>
            <a:endParaRPr lang="en-US" dirty="0"/>
          </a:p>
          <a:p>
            <a:pPr lvl="1"/>
            <a:r>
              <a:rPr lang="en-US" dirty="0" err="1"/>
              <a:t>Vin,max</a:t>
            </a:r>
            <a:r>
              <a:rPr lang="en-US" dirty="0"/>
              <a:t>=+/-</a:t>
            </a:r>
            <a:r>
              <a:rPr lang="en-US" dirty="0" smtClean="0"/>
              <a:t>10v</a:t>
            </a:r>
          </a:p>
          <a:p>
            <a:pPr lvl="1"/>
            <a:endParaRPr lang="en-US" dirty="0"/>
          </a:p>
          <a:p>
            <a:r>
              <a:rPr lang="en-US" dirty="0" smtClean="0"/>
              <a:t>Anti Aliasing Filter: MAX7418 (not used finally)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209" y="914399"/>
            <a:ext cx="3976573" cy="22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867456" y="3903260"/>
            <a:ext cx="3434096" cy="283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5400" dirty="0" smtClean="0"/>
              <a:t>TTE</a:t>
            </a:r>
            <a:endParaRPr lang="en-US" sz="5400" dirty="0" smtClean="0"/>
          </a:p>
          <a:p>
            <a:r>
              <a:rPr lang="en-US" sz="5400" dirty="0" smtClean="0"/>
              <a:t>Magneto </a:t>
            </a:r>
            <a:r>
              <a:rPr lang="en-US" sz="5400" dirty="0" smtClean="0"/>
              <a:t>Quasi Static</a:t>
            </a:r>
          </a:p>
          <a:p>
            <a:r>
              <a:rPr lang="en-US" sz="5400" dirty="0" smtClean="0"/>
              <a:t>VLF</a:t>
            </a:r>
            <a:endParaRPr lang="en-US" sz="5400" dirty="0" smtClean="0"/>
          </a:p>
          <a:p>
            <a:r>
              <a:rPr lang="en-US" sz="5400" dirty="0" smtClean="0"/>
              <a:t>Near Field ( wrong! )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32862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Hardware- Receiver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Antenna: </a:t>
            </a:r>
            <a:r>
              <a:rPr lang="en-US" dirty="0" err="1"/>
              <a:t>Metronix</a:t>
            </a:r>
            <a:r>
              <a:rPr lang="en-US" dirty="0"/>
              <a:t> SHFT-02e</a:t>
            </a:r>
          </a:p>
          <a:p>
            <a:pPr lvl="1"/>
            <a:r>
              <a:rPr lang="en-US" dirty="0"/>
              <a:t>Frequency range=[1,300]kHz</a:t>
            </a:r>
          </a:p>
          <a:p>
            <a:pPr lvl="1"/>
            <a:r>
              <a:rPr lang="en-US" dirty="0"/>
              <a:t>Output Sensitivity= 0.05V/</a:t>
            </a:r>
            <a:r>
              <a:rPr lang="en-US" dirty="0" err="1"/>
              <a:t>nTesla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51427" y="1027906"/>
            <a:ext cx="3944203" cy="211107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22" y="3468335"/>
            <a:ext cx="5224540" cy="32448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4" y="3613130"/>
            <a:ext cx="5313422" cy="3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System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Signal: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𝑃𝐴𝑃𝑅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coil: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𝑖𝑛𝑑𝑢𝑐𝑡𝑖𝑜𝑛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485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𝐷𝑖𝑎𝑚𝑒𝑡𝑒𝑟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𝑤𝑖𝑛𝑑𝑖𝑛𝑔𝑠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𝑐𝑜𝑖𝑙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amplifier: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=+/−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func>
                  </m:oMath>
                </a14:m>
                <a:r>
                  <a:rPr lang="en-US" dirty="0"/>
                  <a:t> (that is also the D/A’s full scale voltage)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𝑎𝑚𝑝𝑙𝑖𝑓𝑖𝑐𝑎𝑡𝑖𝑜𝑛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  <a:blipFill rotWithShape="0">
                <a:blip r:embed="rId2"/>
                <a:stretch>
                  <a:fillRect l="-2002" t="-1870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Rx </a:t>
                </a:r>
                <a:r>
                  <a:rPr lang="en-US" dirty="0"/>
                  <a:t>Sensor: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𝑠𝑝𝑒𝑐𝑡𝑟𝑙𝑎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𝑑𝑒𝑛𝑠𝑖𝑡𝑦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𝑇𝑒𝑠𝑙𝑎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𝐻𝑧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A/D: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𝐸𝑁𝑜𝐵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𝐾𝑠𝑝𝑠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Channel:</a:t>
                </a:r>
              </a:p>
              <a:p>
                <a:pPr lvl="1"/>
                <a:r>
                  <a:rPr lang="en-US" dirty="0" smtClean="0"/>
                  <a:t>Free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  <a:blipFill rotWithShape="0">
                <a:blip r:embed="rId3"/>
                <a:stretch>
                  <a:fillRect l="-2002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8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Budget: Calculation - Signal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Tx:</a:t>
                </a:r>
              </a:p>
              <a:p>
                <a:pPr lvl="1"/>
                <a:r>
                  <a:rPr lang="en-US" dirty="0" smtClean="0"/>
                  <a:t>D/A: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𝑃𝐴𝑃𝑅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Amplifier: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𝐴𝑚𝑝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𝐴𝑚𝑝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𝐴𝑚𝑝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𝑐𝑜𝑖𝑙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𝑐𝑜𝑖𝑙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408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𝑇𝑒𝑠𝑙𝑎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Rx:</a:t>
                </a:r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𝑇𝑒𝑠𝑙𝑎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𝑠𝑒𝑛𝑠𝑜𝑟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  <a:blipFill rotWithShape="0">
                <a:blip r:embed="rId2"/>
                <a:stretch>
                  <a:fillRect l="-920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4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Calculation: Noises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Channel: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𝑉𝐿𝐹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174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𝑑𝐵𝑚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𝐵𝑊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Rx Antenna (Sensor):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𝑁𝑆𝐷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𝑆𝑄𝑅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𝑆𝑄𝑅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𝑠𝑒𝑛𝑠𝑜𝑟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A/D: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𝐸𝑁𝑜𝐵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𝐹𝑆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𝐴𝐷𝐶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𝐵𝑊</m:t>
                            </m:r>
                          </m:den>
                        </m:f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Conclusion: Channel noise is dominant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0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Calculation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At A/D digital 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𝑆𝑖𝑔𝑛𝑎𝑙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07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Preliminary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6" y="1078173"/>
            <a:ext cx="5794614" cy="5540991"/>
          </a:xfrm>
        </p:spPr>
        <p:txBody>
          <a:bodyPr/>
          <a:lstStyle/>
          <a:p>
            <a:r>
              <a:rPr lang="en-US" dirty="0" smtClean="0"/>
              <a:t>Magnetic devices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Tx</a:t>
            </a:r>
            <a:r>
              <a:rPr lang="en-US" dirty="0" smtClean="0"/>
              <a:t> chain: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6" y="1536203"/>
            <a:ext cx="4330700" cy="24216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00550" y="1078173"/>
            <a:ext cx="5794614" cy="554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Rx chain: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2" y="4544704"/>
            <a:ext cx="5332651" cy="218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76" y="1699977"/>
            <a:ext cx="5100641" cy="429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</a:t>
            </a:r>
            <a:r>
              <a:rPr lang="en-US" dirty="0"/>
              <a:t>Budget- Preliminary </a:t>
            </a:r>
            <a:r>
              <a:rPr lang="en-US" dirty="0" smtClean="0"/>
              <a:t>experiment</a:t>
            </a:r>
            <a:r>
              <a:rPr lang="en-US" smtClean="0"/>
              <a:t>: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19" y="955343"/>
            <a:ext cx="5391150" cy="299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19" y="4034790"/>
            <a:ext cx="5391150" cy="282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2" y="763704"/>
            <a:ext cx="5391150" cy="3190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05936" y="4671018"/>
                <a:ext cx="4432367" cy="432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𝑅𝑀𝑆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𝑑𝐵𝑚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4671018"/>
                <a:ext cx="4432367" cy="432683"/>
              </a:xfrm>
              <a:prstGeom prst="rect">
                <a:avLst/>
              </a:prstGeom>
              <a:blipFill rotWithShape="0">
                <a:blip r:embed="rId5"/>
                <a:stretch>
                  <a:fillRect t="-92958" b="-15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05936" y="4230212"/>
                <a:ext cx="194470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4230212"/>
                <a:ext cx="1944700" cy="3815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05936" y="5559229"/>
                <a:ext cx="4861972" cy="689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𝐸𝑉𝑀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5559229"/>
                <a:ext cx="4861972" cy="6892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7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Engineering- OFDM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9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183"/>
            <a:ext cx="10515600" cy="805217"/>
          </a:xfrm>
        </p:spPr>
        <p:txBody>
          <a:bodyPr>
            <a:normAutofit/>
          </a:bodyPr>
          <a:lstStyle/>
          <a:p>
            <a:r>
              <a:rPr lang="en-US" dirty="0" smtClean="0"/>
              <a:t>Basic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0878"/>
                <a:ext cx="10515600" cy="55409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Chip: for hardware constraints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𝐹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10</m:t>
                    </m:r>
                    <m:r>
                      <a:rPr lang="en-US" i="1"/>
                      <m:t> </m:t>
                    </m:r>
                    <m:r>
                      <a:rPr lang="en-US" i="1"/>
                      <m:t>𝑘𝐻𝑧</m:t>
                    </m:r>
                    <m:r>
                      <a:rPr lang="en-US" i="1"/>
                      <m:t>↔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0</m:t>
                    </m:r>
                    <m:r>
                      <a:rPr lang="en-US" i="1"/>
                      <m:t>.</m:t>
                    </m:r>
                    <m:r>
                      <a:rPr lang="en-US" i="1"/>
                      <m:t>1</m:t>
                    </m:r>
                    <m:r>
                      <a:rPr lang="en-US" i="1"/>
                      <m:t> </m:t>
                    </m:r>
                    <m:r>
                      <a:rPr lang="en-US" i="1"/>
                      <m:t>𝑚𝑠𝑒𝑐</m:t>
                    </m:r>
                    <m:r>
                      <a:rPr lang="en-US" i="1"/>
                      <m:t>=</m:t>
                    </m:r>
                    <m:r>
                      <a:rPr lang="en-US" i="1"/>
                      <m:t>100</m:t>
                    </m:r>
                    <m:r>
                      <a:rPr lang="en-US" i="1"/>
                      <m:t> </m:t>
                    </m:r>
                    <m:r>
                      <a:rPr lang="en-US" i="1"/>
                      <m:t>𝜇</m:t>
                    </m:r>
                    <m:r>
                      <a:rPr lang="en-US" i="1"/>
                      <m:t>𝑠𝑒𝑐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CP: to withstand its role of compensating for the channel-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𝐶𝑃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𝐶𝑃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&gt;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𝑎𝑛𝑛𝑒𝑙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𝐿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𝑎𝑛𝑛𝑒𝑙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⇔</m:t>
                          </m:r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chose;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=</m:t>
                      </m:r>
                      <m:r>
                        <a:rPr lang="en-US" i="1"/>
                        <m:t>1</m:t>
                      </m:r>
                      <m:r>
                        <a:rPr lang="en-US" i="1"/>
                        <m:t>.</m:t>
                      </m:r>
                      <m:r>
                        <a:rPr lang="en-US" i="1"/>
                        <m:t>6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FFT: for  high efficiency-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𝐹𝐹𝑇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0878"/>
                <a:ext cx="10515600" cy="5540991"/>
              </a:xfrm>
              <a:blipFill rotWithShape="0">
                <a:blip r:embed="rId2"/>
                <a:stretch>
                  <a:fillRect l="-1217" t="-2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7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Symbol, Preambles, Packet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Packet </a:t>
                </a:r>
                <a:r>
                  <a:rPr lang="en-US" dirty="0"/>
                  <a:t>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𝑝𝑎𝑐𝑘𝑒𝑡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𝑂𝐹𝐷𝑀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𝑜𝑟𝑡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𝑝𝑟𝑒𝑎𝑚𝑏𝑙𝑒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𝑝𝑟𝑒𝑎𝑚𝑏𝑙𝑒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OFDM Symbol: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𝑂𝐹𝐷𝑀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𝑠𝑦𝑚𝑏𝑜𝑙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3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08439" y="1078173"/>
            <a:ext cx="2005107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97065"/>
              </p:ext>
            </p:extLst>
          </p:nvPr>
        </p:nvGraphicFramePr>
        <p:xfrm>
          <a:off x="800100" y="1078172"/>
          <a:ext cx="9790563" cy="132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40" name="Visio" r:id="rId4" imgW="13868222" imgH="2047879" progId="Visio.Drawing.15">
                  <p:embed/>
                </p:oleObj>
              </mc:Choice>
              <mc:Fallback>
                <p:oleObj name="Visio" r:id="rId4" imgW="13868222" imgH="204787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1078172"/>
                        <a:ext cx="9790563" cy="13221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8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2" y="55567"/>
            <a:ext cx="10515600" cy="858833"/>
          </a:xfrm>
        </p:spPr>
        <p:txBody>
          <a:bodyPr/>
          <a:lstStyle/>
          <a:p>
            <a:r>
              <a:rPr lang="en-US" dirty="0" smtClean="0"/>
              <a:t>TTE communication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746" y="914400"/>
            <a:ext cx="10760016" cy="54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Time Domain: Symbol</a:t>
            </a:r>
            <a:r>
              <a:rPr lang="en-US" dirty="0"/>
              <a:t>, Preambles, Packet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Packet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length</m:t>
                    </m:r>
                    <m:r>
                      <m:rPr>
                        <m:nor/>
                      </m:rPr>
                      <a:rPr lang="en-US" dirty="0" smtClean="0"/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𝑝𝑎𝑐𝑘𝑒𝑡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𝑂𝐹𝐷𝑀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𝑝𝑎𝑦𝑙𝑜𝑎𝑑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𝑜𝑟𝑡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𝑝𝑟𝑒𝑎𝑚𝑏𝑙𝑒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𝑙𝑜𝑛𝑔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𝑝𝑟𝑒𝑎𝑚𝑏𝑙𝑒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𝑝𝑎𝑦𝑙𝑜𝑎𝑑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250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OFDM symbol: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𝑂𝐹𝐷𝑀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𝑠𝑦𝑚𝑏𝑜𝑙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04968" y="2702265"/>
                <a:ext cx="11136572" cy="1091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Payload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8" y="2702265"/>
                <a:ext cx="11136572" cy="10918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04967" y="2702265"/>
                <a:ext cx="2331490" cy="1091821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Long</a:t>
                </a:r>
              </a:p>
              <a:p>
                <a:pPr algn="ctr"/>
                <a:r>
                  <a:rPr lang="en-US" dirty="0" smtClean="0"/>
                  <a:t>Preamble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7" y="2702265"/>
                <a:ext cx="2331490" cy="1091821"/>
              </a:xfrm>
              <a:prstGeom prst="rect">
                <a:avLst/>
              </a:prstGeom>
              <a:blipFill rotWithShape="0">
                <a:blip r:embed="rId4"/>
                <a:stretch>
                  <a:fillRect t="-7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836458" y="2702265"/>
                <a:ext cx="1717342" cy="109182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Short </a:t>
                </a:r>
              </a:p>
              <a:p>
                <a:pPr algn="ctr"/>
                <a:r>
                  <a:rPr lang="en-US" dirty="0" smtClean="0"/>
                  <a:t>Preamble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458" y="2702265"/>
                <a:ext cx="1717342" cy="1091821"/>
              </a:xfrm>
              <a:prstGeom prst="rect">
                <a:avLst/>
              </a:prstGeom>
              <a:blipFill rotWithShape="0">
                <a:blip r:embed="rId5"/>
                <a:stretch>
                  <a:fillRect t="-6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114197" y="4124994"/>
                <a:ext cx="2402006" cy="1091821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197" y="4124994"/>
                <a:ext cx="2402006" cy="10918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158851" y="4124995"/>
                <a:ext cx="955346" cy="10918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51" y="4124995"/>
                <a:ext cx="955346" cy="10918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 flipV="1">
            <a:off x="4553800" y="3794086"/>
            <a:ext cx="605051" cy="143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8516203" y="3794086"/>
            <a:ext cx="232012" cy="87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7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Guard bands: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56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Pilots: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𝑝𝑖𝑙𝑜𝑡𝑠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7809" y="3587110"/>
            <a:ext cx="10330218" cy="303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Modulation&amp; Coding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39570133"/>
                  </p:ext>
                </p:extLst>
              </p:nvPr>
            </p:nvGraphicFramePr>
            <p:xfrm>
              <a:off x="305937" y="1323832"/>
              <a:ext cx="5043986" cy="45763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1470"/>
                    <a:gridCol w="591498"/>
                    <a:gridCol w="609108"/>
                    <a:gridCol w="591498"/>
                    <a:gridCol w="625813"/>
                    <a:gridCol w="447913"/>
                    <a:gridCol w="855188"/>
                    <a:gridCol w="591498"/>
                  </a:tblGrid>
                  <a:tr h="647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parameter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#1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#2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#5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Waveform #7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𝐹𝐹𝑇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𝐶𝑃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686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𝑝𝑖𝑙𝑜𝑡𝑠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𝐺𝐵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13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701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𝑙𝑜𝑛𝑔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 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𝑝𝑟𝑒𝑎𝑚𝑏𝑙𝑒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𝑄𝐴𝑀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053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Code rate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0.73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647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Throughput [kbps]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11.34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14.98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18.3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26.16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39570133"/>
                  </p:ext>
                </p:extLst>
              </p:nvPr>
            </p:nvGraphicFramePr>
            <p:xfrm>
              <a:off x="305937" y="1323832"/>
              <a:ext cx="5043986" cy="45763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1470"/>
                    <a:gridCol w="591498"/>
                    <a:gridCol w="609108"/>
                    <a:gridCol w="591498"/>
                    <a:gridCol w="625813"/>
                    <a:gridCol w="447913"/>
                    <a:gridCol w="855188"/>
                    <a:gridCol w="591498"/>
                  </a:tblGrid>
                  <a:tr h="10972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parameter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#1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#2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#5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Waveform #7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323214" r="-593333" b="-9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423214" r="-593333" b="-8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68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480328" r="-593333" b="-6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632143" r="-593333" b="-6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13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70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672131" r="-593333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841071" r="-593333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Code rate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0.73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Throughput [kbps]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11.34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14.98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18.3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26.16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04012" y="1222896"/>
            <a:ext cx="7165075" cy="51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9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OFDM-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15152" y="29888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983790"/>
              </p:ext>
            </p:extLst>
          </p:nvPr>
        </p:nvGraphicFramePr>
        <p:xfrm>
          <a:off x="305937" y="1364776"/>
          <a:ext cx="11185478" cy="4790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84" name="Visio" r:id="rId3" imgW="14297136" imgH="5857816" progId="Visio.Drawing.15">
                  <p:embed/>
                </p:oleObj>
              </mc:Choice>
              <mc:Fallback>
                <p:oleObj name="Visio" r:id="rId3" imgW="14297136" imgH="585781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7" y="1364776"/>
                        <a:ext cx="11185478" cy="4790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126" y="3471045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66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IF-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849359"/>
              </p:ext>
            </p:extLst>
          </p:nvPr>
        </p:nvGraphicFramePr>
        <p:xfrm>
          <a:off x="996287" y="2797791"/>
          <a:ext cx="11095630" cy="1815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9" name="Visio" r:id="rId3" imgW="14535043" imgH="1180990" progId="Visio.Drawing.15">
                  <p:embed/>
                </p:oleObj>
              </mc:Choice>
              <mc:Fallback>
                <p:oleObj name="Visio" r:id="rId3" imgW="14535043" imgH="11809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287" y="2797791"/>
                        <a:ext cx="11095630" cy="1815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2" y="1078173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34" y="1078173"/>
            <a:ext cx="2124863" cy="175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7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characterization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/>
                        <m:t>𝐴𝑃𝑅</m:t>
                      </m:r>
                      <m:r>
                        <a:rPr lang="en-US" i="1"/>
                        <m:t>≜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func>
                            <m:funcPr>
                              <m:ctrlPr>
                                <a:rPr lang="en-US" i="1"/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/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max</m:t>
                                  </m:r>
                                </m:e>
                                <m:lim>
                                  <m:r>
                                    <a:rPr lang="en-US" i="1"/>
                                    <m:t>0</m:t>
                                  </m:r>
                                  <m:r>
                                    <a:rPr lang="en-US" i="1"/>
                                    <m:t>≤</m:t>
                                  </m:r>
                                  <m:r>
                                    <a:rPr lang="en-US" i="1"/>
                                    <m:t>𝑡</m:t>
                                  </m:r>
                                  <m:r>
                                    <a:rPr lang="en-US" i="1"/>
                                    <m:t>≤</m:t>
                                  </m:r>
                                  <m:r>
                                    <a:rPr lang="en-US" i="1"/>
                                    <m:t>𝑁𝑇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r>
                                            <a:rPr lang="en-US" i="1"/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r>
                                <a:rPr lang="en-US" i="1"/>
                                <m:t>1</m:t>
                              </m:r>
                            </m:num>
                            <m:den>
                              <m:r>
                                <a:rPr lang="en-US" i="1"/>
                                <m:t>𝑁𝑇</m:t>
                              </m:r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0</m:t>
                              </m:r>
                            </m:sub>
                            <m:sup>
                              <m:r>
                                <a:rPr lang="en-US" i="1"/>
                                <m:t>𝑁𝑇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r>
                                            <a:rPr lang="en-US" i="1"/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  <m:r>
                                <a:rPr lang="en-US" i="1"/>
                                <m:t>𝑑𝑡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he-IL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he-IL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/>
                        <m:t>𝑃𝑟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𝑃𝐴𝑃𝑅</m:t>
                          </m:r>
                          <m:r>
                            <a:rPr lang="en-US" i="1"/>
                            <m:t>&gt;</m:t>
                          </m:r>
                          <m:r>
                            <a:rPr lang="en-US" i="1"/>
                            <m:t>𝑃𝐴𝑃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𝑅</m:t>
                              </m:r>
                            </m:e>
                            <m:sub>
                              <m:r>
                                <a:rPr lang="en-US" i="1"/>
                                <m:t>0</m:t>
                              </m:r>
                            </m:sub>
                          </m:sSub>
                          <m:r>
                            <a:rPr lang="en-US" i="1"/>
                            <m:t>=</m:t>
                          </m:r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𝑧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/>
                                <m:t>2</m:t>
                              </m:r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𝜎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/>
                        <m:t>=</m:t>
                      </m:r>
                    </m:oMath>
                  </m:oMathPara>
                </a14:m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/>
                        <m:t>1</m:t>
                      </m:r>
                      <m:r>
                        <a:rPr lang="en-US" i="1"/>
                        <m:t>−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1</m:t>
                              </m:r>
                              <m:r>
                                <a:rPr lang="en-US" i="1"/>
                                <m:t>−</m:t>
                              </m:r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𝑒</m:t>
                                  </m:r>
                                </m:e>
                                <m:sup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𝑃𝐴𝑃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/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40607" y="1164954"/>
            <a:ext cx="4114800" cy="249784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07843" y="3749580"/>
            <a:ext cx="5943600" cy="29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Domain-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900550"/>
              </p:ext>
            </p:extLst>
          </p:nvPr>
        </p:nvGraphicFramePr>
        <p:xfrm>
          <a:off x="1391124" y="1078173"/>
          <a:ext cx="6654800" cy="2314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4100"/>
                <a:gridCol w="1054100"/>
                <a:gridCol w="965200"/>
                <a:gridCol w="1130300"/>
                <a:gridCol w="774700"/>
                <a:gridCol w="825500"/>
                <a:gridCol w="850900"/>
              </a:tblGrid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Technique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PAPR Reduction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BER performance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Average power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Rate Loss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Spectral Spillage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Complexity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Clipping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Coding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Companding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Tone Reservation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PTS/SLM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pic>
        <p:nvPicPr>
          <p:cNvPr id="5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26" y="4081728"/>
            <a:ext cx="3677285" cy="2652395"/>
          </a:xfrm>
          <a:prstGeom prst="rect">
            <a:avLst/>
          </a:prstGeom>
        </p:spPr>
      </p:pic>
      <p:pic>
        <p:nvPicPr>
          <p:cNvPr id="6" name="Content Placeholder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56" y="4112208"/>
            <a:ext cx="3168015" cy="25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Domain- PTS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862" y="1194404"/>
            <a:ext cx="7572375" cy="2743200"/>
          </a:xfrm>
          <a:prstGeom prst="rect">
            <a:avLst/>
          </a:prstGeom>
        </p:spPr>
      </p:pic>
      <p:pic>
        <p:nvPicPr>
          <p:cNvPr id="5" name="Content Placeholder 3"/>
          <p:cNvPicPr/>
          <p:nvPr/>
        </p:nvPicPr>
        <p:blipFill>
          <a:blip r:embed="rId3"/>
          <a:stretch>
            <a:fillRect/>
          </a:stretch>
        </p:blipFill>
        <p:spPr>
          <a:xfrm>
            <a:off x="2811249" y="4198544"/>
            <a:ext cx="5943600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Simulation </a:t>
            </a:r>
            <a:endParaRPr lang="en-US" dirty="0"/>
          </a:p>
        </p:txBody>
      </p:sp>
      <p:pic>
        <p:nvPicPr>
          <p:cNvPr id="4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1184874"/>
            <a:ext cx="11553825" cy="53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8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87" y="136526"/>
            <a:ext cx="10515600" cy="72328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Commercial TTE transceivers: sponsored by the National Institute for Occupational Health (NIOSH)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7" y="1765300"/>
            <a:ext cx="6596703" cy="46764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237" y="1765300"/>
            <a:ext cx="4857750" cy="467644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03400" y="1242189"/>
            <a:ext cx="22317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Lockheed- Martin Inc.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463225" y="1242189"/>
            <a:ext cx="11185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Stolar</a:t>
            </a:r>
            <a:r>
              <a:rPr lang="en-US" dirty="0" smtClean="0"/>
              <a:t> Inc.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17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25" y="1296194"/>
            <a:ext cx="99631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improvements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60" y="1078173"/>
            <a:ext cx="5663477" cy="554196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16303" y="955343"/>
            <a:ext cx="5943600" cy="56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Preambles enhancement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406" y="1790028"/>
            <a:ext cx="8975188" cy="4315350"/>
          </a:xfrm>
          <a:prstGeom prst="rect">
            <a:avLst/>
          </a:prstGeom>
        </p:spPr>
      </p:pic>
      <p:sp>
        <p:nvSpPr>
          <p:cNvPr id="5" name="Left-Right Arrow 4"/>
          <p:cNvSpPr/>
          <p:nvPr/>
        </p:nvSpPr>
        <p:spPr>
          <a:xfrm>
            <a:off x="2785403" y="5275384"/>
            <a:ext cx="1012874" cy="15474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-Right Arrow 5"/>
          <p:cNvSpPr/>
          <p:nvPr/>
        </p:nvSpPr>
        <p:spPr>
          <a:xfrm>
            <a:off x="3798277" y="5275384"/>
            <a:ext cx="5725550" cy="154745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1052" y="5352756"/>
            <a:ext cx="7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data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5572" y="5391443"/>
            <a:ext cx="153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preambles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Preambles enhancement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12" y="1446663"/>
            <a:ext cx="10331355" cy="50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6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Power Allocation- Differentiator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marL="457200" lvl="1" indent="0">
                  <a:buNone/>
                </a:pPr>
                <a:r>
                  <a:rPr lang="en-US" dirty="0" smtClean="0"/>
                  <a:t>Antenna transmission ; </a:t>
                </a:r>
                <a14:m>
                  <m:oMath xmlns:m="http://schemas.openxmlformats.org/officeDocument/2006/math">
                    <m:r>
                      <a:rPr lang="en-US" i="1"/>
                      <m:t>𝐵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𝑓</m:t>
                        </m:r>
                      </m:e>
                    </m:d>
                    <m:r>
                      <a:rPr lang="en-US" i="1"/>
                      <m:t>∝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𝑉</m:t>
                            </m:r>
                          </m:e>
                          <m:sub>
                            <m:r>
                              <a:rPr lang="en-US" i="1"/>
                              <m:t>𝑖𝑛</m:t>
                            </m:r>
                            <m:r>
                              <a:rPr lang="en-US" i="1"/>
                              <m:t>, </m:t>
                            </m:r>
                            <m:r>
                              <a:rPr lang="en-US" i="1"/>
                              <m:t>𝑎𝑛𝑡𝑒𝑛𝑛𝑎</m:t>
                            </m:r>
                          </m:sub>
                        </m:sSub>
                        <m:r>
                          <a:rPr lang="en-US" i="1"/>
                          <m:t>(</m:t>
                        </m:r>
                        <m:r>
                          <a:rPr lang="en-US" i="1"/>
                          <m:t>𝑓</m:t>
                        </m:r>
                        <m:r>
                          <a:rPr lang="en-US" i="1"/>
                          <m:t>)</m:t>
                        </m:r>
                      </m:num>
                      <m:den>
                        <m:r>
                          <a:rPr lang="en-US" i="1"/>
                          <m:t>2</m:t>
                        </m:r>
                        <m:r>
                          <a:rPr lang="en-US" i="1"/>
                          <m:t>𝜋</m:t>
                        </m:r>
                        <m:r>
                          <a:rPr lang="en-US" i="1"/>
                          <m:t>𝑓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𝐿</m:t>
                            </m:r>
                          </m:e>
                          <m:sub>
                            <m:r>
                              <a:rPr lang="en-US" i="1"/>
                              <m:t>𝑎𝑛𝑡𝑒𝑛𝑛𝑎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44" y="778841"/>
            <a:ext cx="5915025" cy="338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39318" y="3686174"/>
            <a:ext cx="5943600" cy="317182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4168471"/>
            <a:ext cx="5391150" cy="30105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766904" y="3126332"/>
            <a:ext cx="2688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Differentiator FIR</a:t>
            </a:r>
            <a:endParaRPr lang="en-US" sz="2800" dirty="0"/>
          </a:p>
        </p:txBody>
      </p:sp>
      <p:sp>
        <p:nvSpPr>
          <p:cNvPr id="8" name="Right Arrow 7"/>
          <p:cNvSpPr/>
          <p:nvPr/>
        </p:nvSpPr>
        <p:spPr>
          <a:xfrm>
            <a:off x="6643688" y="1228725"/>
            <a:ext cx="1714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777197" y="5095418"/>
            <a:ext cx="1714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20" y="195095"/>
            <a:ext cx="11553967" cy="890469"/>
          </a:xfrm>
        </p:spPr>
        <p:txBody>
          <a:bodyPr/>
          <a:lstStyle/>
          <a:p>
            <a:r>
              <a:rPr lang="en-US" dirty="0" smtClean="0"/>
              <a:t>Power allocation- Inverse </a:t>
            </a:r>
            <a:r>
              <a:rPr lang="en-US" dirty="0" err="1" smtClean="0"/>
              <a:t>Sinc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67191" y="23685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D/A</a:t>
            </a:r>
          </a:p>
          <a:p>
            <a:pPr algn="ctr"/>
            <a:r>
              <a:rPr lang="en-US" dirty="0" smtClean="0"/>
              <a:t>ZOH</a:t>
            </a:r>
            <a:endParaRPr lang="en-US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639144" y="2825727"/>
            <a:ext cx="928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481591" y="2825727"/>
            <a:ext cx="1323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878486" y="2265529"/>
                <a:ext cx="3682675" cy="604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𝑟𝑒𝑐𝑡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486" y="2265529"/>
                <a:ext cx="3682675" cy="6043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20215" y="2383061"/>
                <a:ext cx="6966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15" y="2383061"/>
                <a:ext cx="69660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53703" y="4298665"/>
            <a:ext cx="5562600" cy="235267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7286081" y="1719829"/>
            <a:ext cx="3597938" cy="217104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962299" y="4251306"/>
            <a:ext cx="5943600" cy="25190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7191" y="1350498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ZOH D/A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2768655" y="3201384"/>
            <a:ext cx="382508" cy="10499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35950" y="1121548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Sinc</a:t>
            </a:r>
            <a:r>
              <a:rPr lang="en-US" dirty="0" smtClean="0"/>
              <a:t>&amp; inverse </a:t>
            </a:r>
            <a:r>
              <a:rPr lang="en-US" dirty="0" err="1" smtClean="0"/>
              <a:t>Sinc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772424" y="3886424"/>
            <a:ext cx="225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inverse </a:t>
            </a:r>
            <a:r>
              <a:rPr lang="en-US" dirty="0" err="1" smtClean="0"/>
              <a:t>Sinc</a:t>
            </a:r>
            <a:r>
              <a:rPr lang="en-US" dirty="0" smtClean="0"/>
              <a:t> - practical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4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  <p:bldP spid="14" grpId="0"/>
      <p:bldP spid="15" grpId="0" animBg="1"/>
      <p:bldP spid="16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OFDM –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10937" y="1746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28284"/>
              </p:ext>
            </p:extLst>
          </p:nvPr>
        </p:nvGraphicFramePr>
        <p:xfrm>
          <a:off x="1454060" y="1187355"/>
          <a:ext cx="10405843" cy="524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52" name="Visio" r:id="rId3" imgW="14897010" imgH="8381937" progId="Visio.Drawing.15">
                  <p:embed/>
                </p:oleObj>
              </mc:Choice>
              <mc:Fallback>
                <p:oleObj name="Visio" r:id="rId3" imgW="14897010" imgH="838193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060" y="1187355"/>
                        <a:ext cx="10405843" cy="5240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917" y="767113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26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IF-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06027" y="3254563"/>
            <a:ext cx="1661746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755332"/>
              </p:ext>
            </p:extLst>
          </p:nvPr>
        </p:nvGraphicFramePr>
        <p:xfrm>
          <a:off x="2062444" y="3678712"/>
          <a:ext cx="8101012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6" name="Visio" r:id="rId3" imgW="9067713" imgH="1180990" progId="Visio.Drawing.15">
                  <p:embed/>
                </p:oleObj>
              </mc:Choice>
              <mc:Fallback>
                <p:oleObj name="Visio" r:id="rId3" imgW="9067713" imgH="11809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444" y="3678712"/>
                        <a:ext cx="8101012" cy="1357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0" y="2080496"/>
            <a:ext cx="2102992" cy="22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488" y="1910622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90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Timing&amp; coarse Frequency Offset : </a:t>
            </a:r>
            <a:r>
              <a:rPr lang="en-US" b="1" dirty="0"/>
              <a:t>C</a:t>
            </a:r>
            <a:r>
              <a:rPr lang="en-US" b="1" dirty="0" smtClean="0"/>
              <a:t>ommon</a:t>
            </a:r>
            <a:r>
              <a:rPr lang="en-US" dirty="0" smtClean="0"/>
              <a:t> estimation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542558" y="3219450"/>
            <a:ext cx="6472259" cy="363855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5934" y="20993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382888"/>
              </p:ext>
            </p:extLst>
          </p:nvPr>
        </p:nvGraphicFramePr>
        <p:xfrm>
          <a:off x="2696664" y="1859925"/>
          <a:ext cx="699448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00" name="Visio" r:id="rId4" imgW="14906466" imgH="2124048" progId="Visio.Drawing.15">
                  <p:embed/>
                </p:oleObj>
              </mc:Choice>
              <mc:Fallback>
                <p:oleObj name="Visio" r:id="rId4" imgW="14906466" imgH="212404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6664" y="1859925"/>
                        <a:ext cx="6994480" cy="819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3860038" y="819170"/>
            <a:ext cx="3837300" cy="81886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696664" y="1514901"/>
            <a:ext cx="2216530" cy="58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37357" y="1514900"/>
            <a:ext cx="3661485" cy="58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78925" y="1078173"/>
            <a:ext cx="79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3027" y="2199374"/>
            <a:ext cx="158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 Preamble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1403" y="3470890"/>
            <a:ext cx="1711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Synch Triggers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Minn</a:t>
            </a:r>
            <a:r>
              <a:rPr lang="en-US" dirty="0" smtClean="0"/>
              <a:t>&amp; </a:t>
            </a:r>
            <a:r>
              <a:rPr lang="en-US" dirty="0" err="1" smtClean="0"/>
              <a:t>Zheng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Schmidle</a:t>
            </a:r>
            <a:r>
              <a:rPr lang="en-US" dirty="0" smtClean="0"/>
              <a:t> &amp; Cox)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4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 Quasi Static regime-EM principles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Timing&amp; coarse Frequency Offset : </a:t>
            </a:r>
            <a:r>
              <a:rPr lang="en-US" b="1" dirty="0"/>
              <a:t>Common</a:t>
            </a:r>
            <a:r>
              <a:rPr lang="en-US" dirty="0"/>
              <a:t>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3200" dirty="0" smtClean="0"/>
                  <a:t>Common Metric: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 smtClean="0"/>
              </a:p>
              <a:p>
                <a:pPr lvl="1"/>
                <a:r>
                  <a:rPr lang="en-US" sz="3000" dirty="0" smtClean="0"/>
                  <a:t>Frequency offset estimation: evaluated from;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600" dirty="0" smtClean="0"/>
              </a:p>
              <a:p>
                <a:pPr lvl="1"/>
                <a:r>
                  <a:rPr lang="en-US" sz="3000" dirty="0" smtClean="0"/>
                  <a:t>Timing synchronization: triggering sample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3600" b="0" dirty="0" smtClean="0"/>
              </a:p>
              <a:p>
                <a:pPr lvl="1"/>
                <a:r>
                  <a:rPr lang="en-US" sz="3000" b="0" dirty="0" smtClean="0"/>
                  <a:t>Numerator- </a:t>
                </a:r>
                <a:r>
                  <a:rPr lang="en-US" sz="3000" b="0" dirty="0" err="1" smtClean="0"/>
                  <a:t>Correlator</a:t>
                </a:r>
                <a:r>
                  <a:rPr lang="en-US" sz="3000" b="0" dirty="0" smtClean="0"/>
                  <a:t>;</a:t>
                </a:r>
              </a:p>
              <a:p>
                <a:pPr marL="457200" lvl="1" indent="0">
                  <a:buNone/>
                </a:pPr>
                <a:r>
                  <a:rPr lang="en-US" sz="26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/>
                      <m:t>𝑃</m:t>
                    </m:r>
                    <m:d>
                      <m:dPr>
                        <m:ctrlPr>
                          <a:rPr lang="en-US" sz="2600" i="1"/>
                        </m:ctrlPr>
                      </m:dPr>
                      <m:e>
                        <m:r>
                          <a:rPr lang="en-US" sz="2600" i="1"/>
                          <m:t>𝑑</m:t>
                        </m:r>
                      </m:e>
                    </m:d>
                    <m:r>
                      <a:rPr lang="en-US" sz="2600" i="1"/>
                      <m:t>≜</m:t>
                    </m:r>
                    <m:nary>
                      <m:naryPr>
                        <m:chr m:val="∑"/>
                        <m:ctrlPr>
                          <a:rPr lang="en-US" sz="2600" i="1"/>
                        </m:ctrlPr>
                      </m:naryPr>
                      <m:sub>
                        <m:r>
                          <a:rPr lang="en-US" sz="2600" i="1"/>
                          <m:t>𝑘</m:t>
                        </m:r>
                        <m:r>
                          <a:rPr lang="en-US" sz="2600" i="1"/>
                          <m:t>=</m:t>
                        </m:r>
                        <m:r>
                          <a:rPr lang="en-US" sz="2600" i="1"/>
                          <m:t>0</m:t>
                        </m:r>
                      </m:sub>
                      <m:sup>
                        <m:r>
                          <a:rPr lang="en-US" sz="2600" i="1"/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600" i="1"/>
                            </m:ctrlPr>
                          </m:naryPr>
                          <m:sub>
                            <m:r>
                              <a:rPr lang="en-US" sz="2600" i="1"/>
                              <m:t>𝑚</m:t>
                            </m:r>
                            <m:r>
                              <a:rPr lang="en-US" sz="2600" i="1"/>
                              <m:t>=</m:t>
                            </m:r>
                            <m:r>
                              <a:rPr lang="en-US" sz="2600" i="1"/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600" i="1"/>
                                </m:ctrlPr>
                              </m:sSubPr>
                              <m:e>
                                <m:r>
                                  <a:rPr lang="en-US" sz="2600" i="1"/>
                                  <m:t>𝐿</m:t>
                                </m:r>
                              </m:e>
                              <m:sub>
                                <m:r>
                                  <a:rPr lang="en-US" sz="2600" i="1"/>
                                  <m:t>𝑃𝑁</m:t>
                                </m:r>
                              </m:sub>
                            </m:sSub>
                            <m:r>
                              <a:rPr lang="en-US" sz="2600" i="1"/>
                              <m:t>−</m:t>
                            </m:r>
                            <m:r>
                              <a:rPr lang="en-US" sz="2600" i="1"/>
                              <m:t>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600" i="1"/>
                                </m:ctrlPr>
                              </m:sSupPr>
                              <m:e>
                                <m:r>
                                  <a:rPr lang="en-US" sz="2600" i="1"/>
                                  <m:t>𝑟</m:t>
                                </m:r>
                              </m:e>
                              <m:sup>
                                <m:r>
                                  <a:rPr lang="en-US" sz="2600" i="1"/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/>
                                  <m:t>𝑑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  <m:r>
                                  <a:rPr lang="en-US" sz="2600" i="1"/>
                                  <m:t>𝑘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𝑚</m:t>
                                </m:r>
                              </m:e>
                            </m:d>
                            <m:r>
                              <a:rPr lang="en-US" sz="2600" i="1"/>
                              <m:t>𝑟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/>
                                  <m:t>𝑑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  <m:r>
                                  <a:rPr lang="en-US" sz="2600" i="1"/>
                                  <m:t>𝑘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𝑚</m:t>
                                </m:r>
                                <m:r>
                                  <a:rPr lang="en-US" sz="26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600" b="0" dirty="0" smtClean="0"/>
              </a:p>
              <a:p>
                <a:pPr lvl="1"/>
                <a:r>
                  <a:rPr lang="en-US" sz="3000" dirty="0" smtClean="0"/>
                  <a:t>Denominator- Energy;</a:t>
                </a:r>
              </a:p>
              <a:p>
                <a:pPr marL="457200" lvl="1" indent="0">
                  <a:buNone/>
                </a:pP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/>
                      <m:t>𝑅</m:t>
                    </m:r>
                    <m:d>
                      <m:dPr>
                        <m:ctrlPr>
                          <a:rPr lang="en-US" sz="2600" i="1"/>
                        </m:ctrlPr>
                      </m:dPr>
                      <m:e>
                        <m:r>
                          <a:rPr lang="en-US" sz="2600" i="1"/>
                          <m:t>𝑑</m:t>
                        </m:r>
                      </m:e>
                    </m:d>
                    <m:r>
                      <a:rPr lang="en-US" sz="2600" i="1"/>
                      <m:t>≜</m:t>
                    </m:r>
                    <m:f>
                      <m:fPr>
                        <m:ctrlPr>
                          <a:rPr lang="en-US" sz="2600" i="1"/>
                        </m:ctrlPr>
                      </m:fPr>
                      <m:num>
                        <m:r>
                          <a:rPr lang="en-US" sz="2600" i="1"/>
                          <m:t>1</m:t>
                        </m:r>
                      </m:num>
                      <m:den>
                        <m:r>
                          <a:rPr lang="en-US" sz="2600" i="1"/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/>
                        </m:ctrlPr>
                      </m:naryPr>
                      <m:sub>
                        <m:r>
                          <a:rPr lang="en-US" sz="2600" i="1"/>
                          <m:t>𝑚</m:t>
                        </m:r>
                        <m:r>
                          <a:rPr lang="en-US" sz="2600" i="1"/>
                          <m:t>=</m:t>
                        </m:r>
                        <m:r>
                          <a:rPr lang="en-US" sz="2600" i="1"/>
                          <m:t>0</m:t>
                        </m:r>
                      </m:sub>
                      <m:sup>
                        <m:r>
                          <a:rPr lang="en-US" sz="2600" i="1"/>
                          <m:t>4</m:t>
                        </m:r>
                        <m:sSub>
                          <m:sSubPr>
                            <m:ctrlPr>
                              <a:rPr lang="en-US" sz="2600" i="1"/>
                            </m:ctrlPr>
                          </m:sSubPr>
                          <m:e>
                            <m:r>
                              <a:rPr lang="en-US" sz="2600" i="1"/>
                              <m:t>𝐿</m:t>
                            </m:r>
                          </m:e>
                          <m:sub>
                            <m:r>
                              <a:rPr lang="en-US" sz="2600" i="1"/>
                              <m:t>𝑃𝑁</m:t>
                            </m:r>
                          </m:sub>
                        </m:sSub>
                        <m:r>
                          <a:rPr lang="en-US" sz="2600" i="1"/>
                          <m:t>−</m:t>
                        </m:r>
                        <m:r>
                          <a:rPr lang="en-US" sz="2600" i="1"/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600" i="1"/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600" i="1"/>
                                </m:ctrlPr>
                              </m:dPr>
                              <m:e>
                                <m:r>
                                  <a:rPr lang="en-US" sz="2600" i="1"/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600" i="1"/>
                                    </m:ctrlPr>
                                  </m:dPr>
                                  <m:e>
                                    <m:r>
                                      <a:rPr lang="en-US" sz="2600" i="1"/>
                                      <m:t>𝑑</m:t>
                                    </m:r>
                                    <m:r>
                                      <a:rPr lang="en-US" sz="2600" i="1"/>
                                      <m:t>+</m:t>
                                    </m:r>
                                    <m:r>
                                      <a:rPr lang="en-US" sz="2600" i="1"/>
                                      <m:t>𝑚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/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600" b="0" dirty="0" smtClean="0"/>
              </a:p>
              <a:p>
                <a:pPr lvl="1"/>
                <a:endParaRPr lang="en-US" b="0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1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Timing&amp; coarse Frequency Offset : </a:t>
            </a:r>
            <a:r>
              <a:rPr lang="en-US" b="1" dirty="0"/>
              <a:t>Common</a:t>
            </a:r>
            <a:r>
              <a:rPr lang="en-US" dirty="0"/>
              <a:t> estimation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433" y="1173708"/>
            <a:ext cx="10849970" cy="5281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335280" y="4899546"/>
                <a:ext cx="101066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80" y="4899546"/>
                <a:ext cx="1010661" cy="391902"/>
              </a:xfrm>
              <a:prstGeom prst="rect">
                <a:avLst/>
              </a:prstGeom>
              <a:blipFill rotWithShape="0"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13195" y="5322627"/>
            <a:ext cx="559558" cy="39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95366" y="1528549"/>
            <a:ext cx="0" cy="492684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335280" y="3814549"/>
                <a:ext cx="1228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80" y="3814549"/>
                <a:ext cx="12283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4913195" y="2442949"/>
            <a:ext cx="559558" cy="129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7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offset estimation- uncertainties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663821"/>
              </a:xfrm>
            </p:spPr>
            <p:txBody>
              <a:bodyPr>
                <a:normAutofit fontScale="77500" lnSpcReduction="20000"/>
              </a:bodyPr>
              <a:lstStyle/>
              <a:p>
                <a:pPr lvl="1"/>
                <a:r>
                  <a:rPr lang="en-US" sz="3600" dirty="0" smtClean="0"/>
                  <a:t>Given the channel: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bar>
                            <m:ba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  <m:r>
                        <a:rPr lang="en-US" i="1"/>
                        <m:t>=[</m:t>
                      </m:r>
                      <m:r>
                        <a:rPr lang="en-US" i="1"/>
                        <m:t>0</m:t>
                      </m:r>
                      <m:r>
                        <a:rPr lang="en-US" i="1"/>
                        <m:t>,….,</m:t>
                      </m:r>
                      <m:r>
                        <a:rPr lang="en-US" i="1"/>
                        <m:t>0</m:t>
                      </m:r>
                      <m:r>
                        <a:rPr lang="en-US" i="1"/>
                        <m:t>,</m:t>
                      </m:r>
                      <m:r>
                        <a:rPr lang="en-US" i="1"/>
                        <m:t>h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0</m:t>
                          </m:r>
                        </m:e>
                      </m:d>
                      <m:r>
                        <a:rPr lang="en-US" i="1"/>
                        <m:t>,…,</m:t>
                      </m:r>
                      <m:r>
                        <a:rPr lang="en-US" i="1"/>
                        <m:t>h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1</m:t>
                          </m:r>
                        </m:e>
                      </m:d>
                      <m:r>
                        <a:rPr lang="en-US" i="1"/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sz="3600" dirty="0" smtClean="0"/>
                  <a:t>The long preamble; </a:t>
                </a:r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𝑠</m:t>
                          </m:r>
                        </m:e>
                      </m:bar>
                      <m:r>
                        <a:rPr lang="en-US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4</m:t>
                                      </m:r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𝑃𝑁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𝑝𝑟𝑒𝑎𝑚𝑏𝑙𝑒</m:t>
                              </m:r>
                            </m:lim>
                          </m:limUpp>
                          <m:r>
                            <a:rPr lang="en-US" i="1"/>
                            <m:t>,</m:t>
                          </m:r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𝐶𝑃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𝐶𝑃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𝐶𝑃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𝑑𝑎𝑡𝑎</m:t>
                              </m:r>
                              <m:r>
                                <a:rPr lang="en-US" i="1"/>
                                <m:t>, </m:t>
                              </m:r>
                              <m:r>
                                <a:rPr lang="en-US" i="1"/>
                                <m:t>𝐶𝑃</m:t>
                              </m:r>
                            </m:lim>
                          </m:limUpp>
                          <m:r>
                            <a:rPr lang="en-US" i="1"/>
                            <m:t>,</m:t>
                          </m:r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𝑝𝑎𝑦𝑙𝑜𝑎𝑑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𝑝𝑎𝑦𝑙𝑜𝑎𝑑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𝑑𝑎𝑡𝑎</m:t>
                              </m:r>
                              <m:r>
                                <a:rPr lang="en-US" i="1"/>
                                <m:t>, </m:t>
                              </m:r>
                              <m:r>
                                <a:rPr lang="en-US" i="1"/>
                                <m:t>𝑝𝑎𝑦𝑙𝑜𝑎𝑑</m:t>
                              </m:r>
                            </m:lim>
                          </m:limUpp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sz="3600" dirty="0" smtClean="0"/>
                  <a:t>The received signal: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𝑟</m:t>
                          </m:r>
                        </m:e>
                      </m:bar>
                      <m:r>
                        <a:rPr lang="en-US" i="1"/>
                        <m:t>=[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r>
                                <a:rPr lang="en-US" i="1"/>
                                <m:t>0</m:t>
                              </m:r>
                              <m:r>
                                <a:rPr lang="en-US" i="1"/>
                                <m:t>,…,</m:t>
                              </m:r>
                              <m:r>
                                <a:rPr lang="en-US" i="1"/>
                                <m:t>0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𝑧𝑒𝑟𝑜𝑠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1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,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 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4</m:t>
                                      </m:r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,  </m:t>
                          </m:r>
                        </m:e>
                        <m:lim>
                          <m:r>
                            <a:rPr lang="en-US" i="1"/>
                            <m:t>4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  <m:r>
                                <a:rPr lang="en-US" i="1"/>
                                <m:t> 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3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4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𝐶𝑃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5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,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6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 ]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𝐹𝐹𝑇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7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663821"/>
              </a:xfrm>
              <a:blipFill rotWithShape="0">
                <a:blip r:embed="rId3"/>
                <a:stretch>
                  <a:fillRect l="-949" t="-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6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200" i="1" dirty="0" smtClean="0"/>
              </a:p>
              <a:p>
                <a:pPr marL="0" indent="0">
                  <a:buNone/>
                </a:pPr>
                <a:endParaRPr lang="en-US" sz="22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200" i="1" smtClean="0"/>
                          </m:ctrlPr>
                        </m:barPr>
                        <m:e>
                          <m:r>
                            <a:rPr lang="en-US" sz="2200" i="1"/>
                            <m:t>𝑟</m:t>
                          </m:r>
                        </m:e>
                      </m:bar>
                      <m:r>
                        <a:rPr lang="en-US" sz="2200" i="1"/>
                        <m:t>=[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r>
                                <a:rPr lang="en-US" sz="2200" i="1"/>
                                <m:t>0</m:t>
                              </m:r>
                              <m:r>
                                <a:rPr lang="en-US" sz="2200" i="1"/>
                                <m:t>,…,</m:t>
                              </m:r>
                              <m:r>
                                <a:rPr lang="en-US" sz="2200" i="1"/>
                                <m:t>0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𝑧𝑒𝑟𝑜𝑠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1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,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2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  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4</m:t>
                                      </m:r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,  </m:t>
                          </m:r>
                        </m:e>
                        <m:lim>
                          <m:r>
                            <a:rPr lang="en-US" sz="2200" i="1"/>
                            <m:t>4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𝑃𝑁</m:t>
                              </m:r>
                            </m:sub>
                          </m:sSub>
                          <m:r>
                            <a:rPr lang="en-US" sz="2200" i="1"/>
                            <m:t>−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  <m:r>
                                <a:rPr lang="en-US" sz="2200" i="1"/>
                                <m:t> 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3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4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</m:t>
                      </m:r>
                    </m:oMath>
                  </m:oMathPara>
                </a14:m>
                <a:endParaRPr lang="en-US" sz="22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/>
                        <m:t> 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𝑁</m:t>
                              </m:r>
                            </m:e>
                            <m:sub>
                              <m:r>
                                <a:rPr lang="en-US" sz="2200" i="1"/>
                                <m:t>𝐶𝑃</m:t>
                              </m:r>
                            </m:sub>
                          </m:sSub>
                          <m:r>
                            <a:rPr lang="en-US" sz="2200" i="1"/>
                            <m:t>−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5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 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,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6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 ]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6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188701" y="3708143"/>
            <a:ext cx="216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needed sample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3"/>
            <a:endCxn id="4" idx="2"/>
          </p:cNvCxnSpPr>
          <p:nvPr/>
        </p:nvCxnSpPr>
        <p:spPr>
          <a:xfrm>
            <a:off x="3358526" y="3892809"/>
            <a:ext cx="880150" cy="5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704796" y="3514340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synchronization- Intentional translation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238676" y="3695956"/>
            <a:ext cx="1210250" cy="494779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0653" y="1690497"/>
            <a:ext cx="3534214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24257" y="2788217"/>
            <a:ext cx="4557931" cy="733571"/>
          </a:xfrm>
          <a:prstGeom prst="ellipse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039843" y="953411"/>
                <a:ext cx="3471143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err="1" smtClean="0"/>
                  <a:t>Minn</a:t>
                </a:r>
                <a:r>
                  <a:rPr lang="en-US" b="0" dirty="0" smtClean="0"/>
                  <a:t> &amp; </a:t>
                </a:r>
                <a:r>
                  <a:rPr lang="en-US" b="0" dirty="0" err="1" smtClean="0"/>
                  <a:t>Zheng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en-US" dirty="0" smtClean="0"/>
                  <a:t> uncertainty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43" y="953411"/>
                <a:ext cx="3471143" cy="391902"/>
              </a:xfrm>
              <a:prstGeom prst="rect">
                <a:avLst/>
              </a:prstGeom>
              <a:blipFill rotWithShape="0">
                <a:blip r:embed="rId3"/>
                <a:stretch>
                  <a:fillRect l="-1582" t="-6154" r="-10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7" idx="1"/>
            <a:endCxn id="5" idx="0"/>
          </p:cNvCxnSpPr>
          <p:nvPr/>
        </p:nvCxnSpPr>
        <p:spPr>
          <a:xfrm flipH="1">
            <a:off x="4647760" y="1149362"/>
            <a:ext cx="392083" cy="5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8506" y="2601005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 contaminated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6" idx="2"/>
          </p:cNvCxnSpPr>
          <p:nvPr/>
        </p:nvCxnSpPr>
        <p:spPr>
          <a:xfrm>
            <a:off x="3007263" y="2920298"/>
            <a:ext cx="716994" cy="234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159204" y="4387588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43138" y="5415924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148404" y="4599488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ISI-Free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9239426" y="3904995"/>
            <a:ext cx="908978" cy="879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1"/>
          </p:cNvCxnSpPr>
          <p:nvPr/>
        </p:nvCxnSpPr>
        <p:spPr>
          <a:xfrm flipH="1">
            <a:off x="8693834" y="4784154"/>
            <a:ext cx="1454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6"/>
          </p:cNvCxnSpPr>
          <p:nvPr/>
        </p:nvCxnSpPr>
        <p:spPr>
          <a:xfrm flipH="1">
            <a:off x="8577768" y="4784154"/>
            <a:ext cx="1570636" cy="102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615838" y="3462957"/>
            <a:ext cx="5534630" cy="793133"/>
          </a:xfrm>
          <a:prstGeom prst="ellipse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rot="19612060">
            <a:off x="5439600" y="2159569"/>
            <a:ext cx="185564" cy="19070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6" grpId="0" animBg="1"/>
      <p:bldP spid="26" grpId="1" animBg="1"/>
      <p:bldP spid="4" grpId="0" animBg="1"/>
      <p:bldP spid="4" grpId="1" animBg="1"/>
      <p:bldP spid="5" grpId="0" animBg="1"/>
      <p:bldP spid="6" grpId="0" animBg="1"/>
      <p:bldP spid="7" grpId="0"/>
      <p:bldP spid="10" grpId="0"/>
      <p:bldP spid="23" grpId="0" animBg="1"/>
      <p:bldP spid="23" grpId="1" animBg="1"/>
      <p:bldP spid="25" grpId="0" animBg="1"/>
      <p:bldP spid="25" grpId="1" animBg="1"/>
      <p:bldP spid="27" grpId="0"/>
      <p:bldP spid="27" grpId="1"/>
      <p:bldP spid="37" grpId="0" animBg="1"/>
      <p:bldP spid="4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/>
              <a:t>Timing synchronization- Intentional translation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sz="3000" dirty="0" smtClean="0"/>
                  <a:t>Translation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000" b="0" i="1" dirty="0" smtClean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/>
                      <m:t>4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𝐿</m:t>
                        </m:r>
                      </m:e>
                      <m:sub>
                        <m:r>
                          <a:rPr lang="en-US" sz="3000" i="1"/>
                          <m:t>𝑃𝑁</m:t>
                        </m:r>
                      </m:sub>
                    </m:sSub>
                    <m:r>
                      <a:rPr lang="en-US" sz="3000" i="1"/>
                      <m:t>+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𝑁</m:t>
                        </m:r>
                      </m:e>
                      <m:sub>
                        <m:r>
                          <a:rPr lang="en-US" sz="3000" i="1"/>
                          <m:t>𝐶𝑃</m:t>
                        </m:r>
                      </m:sub>
                    </m:sSub>
                    <m:r>
                      <a:rPr lang="en-US" sz="3000" i="1"/>
                      <m:t>−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𝑁</m:t>
                        </m:r>
                      </m:e>
                      <m:sub>
                        <m:r>
                          <a:rPr lang="en-US" sz="3000" i="1"/>
                          <m:t>𝑜𝑓𝑓𝑠𝑒𝑡</m:t>
                        </m:r>
                      </m:sub>
                    </m:sSub>
                  </m:oMath>
                </a14:m>
                <a:endParaRPr lang="en-US" sz="3000" dirty="0" smtClean="0"/>
              </a:p>
              <a:p>
                <a:pPr lvl="1"/>
                <a:r>
                  <a:rPr lang="en-US" sz="3000" dirty="0" smtClean="0"/>
                  <a:t>Backwards withdrawal;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i="1"/>
                            <m:t>𝐷</m:t>
                          </m:r>
                        </m:e>
                        <m:sub>
                          <m:r>
                            <a:rPr lang="en-US" sz="3000" i="1"/>
                            <m:t>𝑢𝑛𝑐𝑒𝑟𝑡𝑎𝑖𝑛𝑡𝑦</m:t>
                          </m:r>
                        </m:sub>
                      </m:sSub>
                      <m:r>
                        <a:rPr lang="en-US" sz="3000" i="1"/>
                        <m:t>+</m:t>
                      </m:r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r>
                            <a:rPr lang="en-US" sz="3000" i="1"/>
                            <m:t>𝑁</m:t>
                          </m:r>
                        </m:e>
                        <m:sub>
                          <m:r>
                            <a:rPr lang="en-US" sz="3000" i="1"/>
                            <m:t>𝑚𝑎𝑟𝑔𝑖𝑛</m:t>
                          </m:r>
                        </m:sub>
                      </m:sSub>
                    </m:oMath>
                  </m:oMathPara>
                </a14:m>
                <a:endParaRPr lang="en-US" sz="3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𝑚𝑎𝑟𝑔𝑖𝑛</m:t>
                        </m:r>
                      </m:sub>
                    </m:sSub>
                  </m:oMath>
                </a14:m>
                <a:r>
                  <a:rPr lang="en-US" sz="3000" dirty="0" smtClean="0"/>
                  <a:t>: ISI avoidance margin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𝑢𝑛𝑐𝑒𝑟𝑡𝑎𝑖𝑛𝑡𝑦</m:t>
                        </m:r>
                      </m:sub>
                    </m:sSub>
                  </m:oMath>
                </a14:m>
                <a:r>
                  <a:rPr lang="en-US" sz="30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en-US" sz="3000" dirty="0" smtClean="0"/>
                  <a:t> location uncertainty</a:t>
                </a:r>
                <a:endParaRPr lang="en-US" sz="3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r>
                  <a:rPr lang="en-US" sz="3000" dirty="0" smtClean="0"/>
                  <a:t> range that overcomes: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he-IL" sz="2600" dirty="0" smtClean="0"/>
                  <a:t> </a:t>
                </a:r>
                <a:r>
                  <a:rPr lang="en-US" sz="2600" dirty="0" smtClean="0"/>
                  <a:t>uncertainty</a:t>
                </a:r>
              </a:p>
              <a:p>
                <a:pPr lvl="2"/>
                <a:r>
                  <a:rPr lang="en-US" sz="2600" dirty="0" smtClean="0"/>
                  <a:t>ISI contamination</a:t>
                </a:r>
              </a:p>
              <a:p>
                <a:pPr marL="914400" lvl="2" indent="0">
                  <a:buNone/>
                </a:pPr>
                <a:r>
                  <a:rPr lang="en-US" sz="2600" dirty="0" smtClean="0"/>
                  <a:t>Needs to satisfy:</a:t>
                </a:r>
              </a:p>
              <a:p>
                <a:pPr marL="457200" lvl="1" indent="0" algn="ctr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/>
                        </m:ctrlPr>
                      </m:sSubPr>
                      <m:e>
                        <m:sSub>
                          <m:sSubPr>
                            <m:ctrlPr>
                              <a:rPr lang="en-US" sz="3600" i="1"/>
                            </m:ctrlPr>
                          </m:sSubPr>
                          <m:e>
                            <m:r>
                              <a:rPr lang="en-US" sz="3600" i="1"/>
                              <m:t>𝐿</m:t>
                            </m:r>
                          </m:e>
                          <m:sub>
                            <m:r>
                              <a:rPr lang="en-US" sz="3600" i="1"/>
                              <m:t>𝑐</m:t>
                            </m:r>
                            <m:r>
                              <a:rPr lang="en-US" sz="3600" i="1"/>
                              <m:t>h</m:t>
                            </m:r>
                            <m:r>
                              <a:rPr lang="en-US" sz="3600" i="1"/>
                              <m:t>𝑎𝑛𝑛𝑒𝑙</m:t>
                            </m:r>
                          </m:sub>
                        </m:sSub>
                        <m:r>
                          <a:rPr lang="en-US" sz="3600" i="1"/>
                          <m:t>≤</m:t>
                        </m:r>
                        <m:r>
                          <a:rPr lang="en-US" sz="3600" i="1"/>
                          <m:t>𝑁</m:t>
                        </m:r>
                      </m:e>
                      <m:sub>
                        <m:r>
                          <a:rPr lang="en-US" sz="3600" i="1"/>
                          <m:t>𝑜𝑓𝑓𝑠𝑒𝑡</m:t>
                        </m:r>
                      </m:sub>
                    </m:sSub>
                    <m:r>
                      <a:rPr lang="en-US" sz="3600" i="1"/>
                      <m:t>≤</m:t>
                    </m:r>
                    <m:sSub>
                      <m:sSubPr>
                        <m:ctrlPr>
                          <a:rPr lang="en-US" sz="3600" i="1"/>
                        </m:ctrlPr>
                      </m:sSubPr>
                      <m:e>
                        <m:r>
                          <a:rPr lang="en-US" sz="3600" i="1"/>
                          <m:t>𝑁</m:t>
                        </m:r>
                      </m:e>
                      <m:sub>
                        <m:r>
                          <a:rPr lang="en-US" sz="3600" i="1"/>
                          <m:t>𝐶𝑃</m:t>
                        </m:r>
                      </m:sub>
                    </m:sSub>
                    <m:r>
                      <a:rPr lang="en-US" sz="3600" i="1"/>
                      <m:t>−</m:t>
                    </m:r>
                    <m:sSub>
                      <m:sSubPr>
                        <m:ctrlPr>
                          <a:rPr lang="en-US" sz="3600" i="1"/>
                        </m:ctrlPr>
                      </m:sSubPr>
                      <m:e>
                        <m:r>
                          <a:rPr lang="en-US" sz="3600" i="1"/>
                          <m:t>𝐿</m:t>
                        </m:r>
                      </m:e>
                      <m:sub>
                        <m:r>
                          <a:rPr lang="en-US" sz="3600" i="1"/>
                          <m:t>𝑐</m:t>
                        </m:r>
                        <m:r>
                          <a:rPr lang="en-US" sz="3600" i="1"/>
                          <m:t>h</m:t>
                        </m:r>
                        <m:r>
                          <a:rPr lang="en-US" sz="3600" i="1"/>
                          <m:t>𝑎𝑛𝑛𝑒𝑙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lvl="1"/>
                <a:endParaRPr lang="en-US" sz="3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57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173915"/>
            <a:ext cx="11136086" cy="943686"/>
          </a:xfrm>
        </p:spPr>
        <p:txBody>
          <a:bodyPr>
            <a:normAutofit/>
          </a:bodyPr>
          <a:lstStyle/>
          <a:p>
            <a:r>
              <a:rPr lang="en-US" dirty="0"/>
              <a:t>Timing synchronization- Intentional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7601"/>
                <a:ext cx="10515600" cy="50593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</m:oMath>
                </a14:m>
                <a:r>
                  <a:rPr lang="en-US" dirty="0"/>
                  <a:t> implied to satisfy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sz="4000" dirty="0" smtClean="0"/>
              </a:p>
              <a:p>
                <a:r>
                  <a:rPr lang="en-US" dirty="0" smtClean="0"/>
                  <a:t>The DFT output of the intentionally shifted sequence;</a:t>
                </a:r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bar>
                                  <m:bar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ba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bar>
                          </m:e>
                        </m:d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𝑚𝑎𝑟𝑔𝑖𝑛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lang="en-US" sz="3600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7601"/>
                <a:ext cx="10515600" cy="5059362"/>
              </a:xfrm>
              <a:blipFill rotWithShape="0">
                <a:blip r:embed="rId2"/>
                <a:stretch>
                  <a:fillRect l="-1043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6658429" y="3059453"/>
            <a:ext cx="3048000" cy="1175657"/>
          </a:xfrm>
          <a:prstGeom prst="ellipse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880100" y="4855630"/>
            <a:ext cx="45733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Carrier dependent phase shift:</a:t>
            </a:r>
          </a:p>
          <a:p>
            <a:r>
              <a:rPr lang="en-US" sz="2400" dirty="0" smtClean="0"/>
              <a:t>Correctable via equalizer!</a:t>
            </a:r>
            <a:endParaRPr lang="en-US" sz="2400" dirty="0"/>
          </a:p>
        </p:txBody>
      </p:sp>
      <p:cxnSp>
        <p:nvCxnSpPr>
          <p:cNvPr id="8" name="Straight Arrow Connector 7"/>
          <p:cNvCxnSpPr>
            <a:stCxn id="6" idx="0"/>
            <a:endCxn id="5" idx="4"/>
          </p:cNvCxnSpPr>
          <p:nvPr/>
        </p:nvCxnSpPr>
        <p:spPr>
          <a:xfrm flipV="1">
            <a:off x="8166777" y="4235110"/>
            <a:ext cx="15652" cy="6205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2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5"/>
            <a:ext cx="11553967" cy="665418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 synchronization- Intentional </a:t>
            </a:r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3033" y="801075"/>
            <a:ext cx="6691310" cy="20893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6424" y="3501529"/>
            <a:ext cx="7005711" cy="31722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 flipH="1">
                <a:off x="305936" y="1199406"/>
                <a:ext cx="1589649" cy="1492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/>
                    </a:solidFill>
                  </a:rPr>
                  <a:t>Precursor channel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𝑖𝑝𝑠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5936" y="1199406"/>
                <a:ext cx="1589649" cy="1492909"/>
              </a:xfrm>
              <a:prstGeom prst="rect">
                <a:avLst/>
              </a:prstGeom>
              <a:blipFill rotWithShape="0">
                <a:blip r:embed="rId4"/>
                <a:stretch>
                  <a:fillRect l="-3065" t="-2449" b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473554" y="1464251"/>
            <a:ext cx="2015234" cy="5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7966414" y="1908248"/>
            <a:ext cx="2035857" cy="14088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 flipH="1">
                <a:off x="9773088" y="1301869"/>
                <a:ext cx="1589649" cy="1222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Postcursor channel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𝑖𝑝𝑠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73088" y="1301869"/>
                <a:ext cx="1589649" cy="1222258"/>
              </a:xfrm>
              <a:prstGeom prst="rect">
                <a:avLst/>
              </a:prstGeom>
              <a:blipFill rotWithShape="0">
                <a:blip r:embed="rId5"/>
                <a:stretch>
                  <a:fillRect l="-3065" t="-3000" b="-4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70647" y="4139961"/>
                <a:ext cx="2052741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47" y="4139961"/>
                <a:ext cx="2052741" cy="391582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107576" y="4335912"/>
                <a:ext cx="2702663" cy="3915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76" y="4335912"/>
                <a:ext cx="2702663" cy="391582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 flipV="1">
            <a:off x="7174523" y="3854548"/>
            <a:ext cx="1997612" cy="677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230983" y="3865668"/>
            <a:ext cx="2172205" cy="47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2527425" y="2941983"/>
                <a:ext cx="6283708" cy="10193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lvl="1"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8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𝑜𝑓𝑓𝑠𝑒𝑡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sz="2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sz="2800" dirty="0"/>
              </a:p>
              <a:p>
                <a:pPr lvl="1"/>
                <a:endParaRPr lang="en-US" sz="3000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7425" y="2941983"/>
                <a:ext cx="6283708" cy="1019382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4" name="TextBox 23"/>
              <p:cNvSpPr txBox="1"/>
              <p:nvPr/>
            </p:nvSpPr>
            <p:spPr>
              <a:xfrm>
                <a:off x="4181845" y="4029877"/>
                <a:ext cx="321402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4" name="TextBox 2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1845" y="4029877"/>
                <a:ext cx="3214021" cy="391902"/>
              </a:xfrm>
              <a:prstGeom prst="rect">
                <a:avLst/>
              </a:prstGeom>
              <a:blipFill rotWithShape="0">
                <a:blip r:embed="rId9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5" name="Left-Right Arrow 24"/>
          <p:cNvSpPr/>
          <p:nvPr/>
        </p:nvSpPr>
        <p:spPr>
          <a:xfrm>
            <a:off x="4403188" y="3951535"/>
            <a:ext cx="2665269" cy="188426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491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3" grpId="0"/>
      <p:bldP spid="17" grpId="0"/>
      <p:bldP spid="18" grpId="0"/>
      <p:bldP spid="23" grpId="0"/>
      <p:bldP spid="24" grpId="0"/>
      <p:bldP spid="2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offset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7529769" cy="5540991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Correlation value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Same metric as time synch</a:t>
                </a:r>
              </a:p>
              <a:p>
                <a:pPr lvl="2"/>
                <a:r>
                  <a:rPr lang="en-US" dirty="0" smtClean="0"/>
                  <a:t>High SNR</a:t>
                </a:r>
              </a:p>
              <a:p>
                <a:pPr lvl="2"/>
                <a:endParaRPr lang="en-US" i="1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𝑃</m:t>
                          </m:r>
                          <m:r>
                            <a:rPr lang="en-US" i="1"/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𝑡𝑟𝑖𝑔𝑔𝑒𝑟</m:t>
                              </m:r>
                            </m:sub>
                          </m:sSub>
                          <m:r>
                            <a:rPr lang="en-US" i="1"/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𝑚</m:t>
                              </m:r>
                              <m:r>
                                <a:rPr lang="en-US" i="1"/>
                                <m:t>=</m:t>
                              </m:r>
                              <m:r>
                                <a:rPr lang="en-US" i="1"/>
                                <m:t>0</m:t>
                              </m:r>
                            </m:sub>
                            <m:sup>
                              <m:argPr>
                                <m:argSz m:val="-1"/>
                              </m:argP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argPr>
                                    <m:argSz m:val="-1"/>
                                  </m:argPr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argPr>
                                    <m:argSz m:val="-1"/>
                                  </m:argPr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−</m:t>
                              </m:r>
                              <m:r>
                                <a:rPr lang="en-US" i="1"/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𝐵𝐵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𝑡𝑟𝑖𝑔𝑔𝑒𝑟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/>
                                            <m:t>+</m:t>
                                          </m:r>
                                          <m:r>
                                            <a:rPr lang="en-US" i="1"/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𝑗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/>
                            <m:t>Δ</m:t>
                          </m:r>
                          <m:r>
                            <a:rPr lang="en-US" i="1"/>
                            <m:t>𝑓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sup>
                      </m:sSup>
                      <m:r>
                        <a:rPr lang="en-US" i="1"/>
                        <m:t>+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𝐵𝐵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𝑡𝑟𝑖𝑔𝑔𝑒𝑟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+</m:t>
                                      </m:r>
                                      <m:r>
                                        <a:rPr lang="en-US" i="1"/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𝑗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/>
                            <m:t>Δ</m:t>
                          </m:r>
                          <m:r>
                            <a:rPr lang="en-US" i="1"/>
                            <m:t>𝑓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sup>
                      </m:sSup>
                      <m:r>
                        <m:rPr>
                          <m:aln/>
                        </m:rPr>
                        <a:rPr lang="en-US" i="1"/>
                        <m:t>=</m:t>
                      </m:r>
                      <m:nary>
                        <m:naryPr>
                          <m:chr m:val="∑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𝑚</m:t>
                          </m:r>
                          <m:r>
                            <a:rPr lang="en-US" i="1"/>
                            <m:t>=</m:t>
                          </m:r>
                          <m:r>
                            <a:rPr lang="en-US" i="1"/>
                            <m:t>0</m:t>
                          </m:r>
                        </m:sub>
                        <m:sup>
                          <m:argPr>
                            <m:argSz m:val="-1"/>
                          </m:argP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argPr>
                                <m:argSz m:val="-1"/>
                              </m:argPr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argPr>
                                <m:argSz m:val="-1"/>
                              </m:argPr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1</m:t>
                          </m:r>
                        </m:sup>
                        <m:e>
                          <m:r>
                            <a:rPr lang="en-US" i="1"/>
                            <m:t>2</m:t>
                          </m:r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𝐵𝐵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𝑡𝑟𝑖𝑔𝑔𝑒𝑟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+</m:t>
                                      </m:r>
                                      <m:r>
                                        <a:rPr lang="en-US" i="1"/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𝑗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/>
                            <m:t>Δ</m:t>
                          </m:r>
                          <m:r>
                            <a:rPr lang="en-US" i="1"/>
                            <m:t>𝑓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:r>
                  <a:rPr lang="en-US" dirty="0" smtClean="0"/>
                  <a:t>Whose phase; </a:t>
                </a:r>
                <a14:m>
                  <m:oMath xmlns:m="http://schemas.openxmlformats.org/officeDocument/2006/math">
                    <m:r>
                      <a:rPr lang="en-US" i="1"/>
                      <m:t>𝜙</m:t>
                    </m:r>
                    <m:r>
                      <a:rPr lang="en-US" i="1"/>
                      <m:t>=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m:rPr>
                        <m:sty m:val="p"/>
                      </m:rPr>
                      <a:rPr lang="en-US"/>
                      <m:t>Δ</m:t>
                    </m:r>
                    <m:r>
                      <a:rPr lang="en-US" i="1"/>
                      <m:t>𝑓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𝐿</m:t>
                        </m:r>
                      </m:e>
                      <m:sub>
                        <m:r>
                          <a:rPr lang="en-US" i="1"/>
                          <m:t>𝑃𝑁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+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a:rPr lang="en-US" i="1"/>
                      <m:t>𝑙</m:t>
                    </m:r>
                    <m:r>
                      <a:rPr lang="en-US" i="1"/>
                      <m:t>;</m:t>
                    </m:r>
                    <m:r>
                      <a:rPr lang="en-US" i="1"/>
                      <m:t>𝑙</m:t>
                    </m:r>
                    <m:r>
                      <a:rPr lang="en-US" i="1"/>
                      <m:t>=</m:t>
                    </m:r>
                    <m:r>
                      <a:rPr lang="en-US" i="1"/>
                      <m:t>0</m:t>
                    </m:r>
                    <m:r>
                      <a:rPr lang="en-US" i="1"/>
                      <m:t>,</m:t>
                    </m:r>
                    <m:r>
                      <a:rPr lang="en-US" i="1"/>
                      <m:t>1</m:t>
                    </m:r>
                    <m:r>
                      <a:rPr lang="en-US" i="1"/>
                      <m:t>,…</m:t>
                    </m:r>
                  </m:oMath>
                </a14:m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dirty="0" smtClean="0"/>
                  <a:t>And frequency offset;</a:t>
                </a:r>
                <a:endParaRPr lang="en-US" dirty="0" smtClean="0"/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/>
                        <m:t>Δ</m:t>
                      </m:r>
                      <m:r>
                        <a:rPr lang="en-US" i="1"/>
                        <m:t>𝑓</m:t>
                      </m:r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𝜙</m:t>
                          </m:r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a:rPr lang="en-US" i="1"/>
                            <m:t>𝑙</m:t>
                          </m:r>
                        </m:num>
                        <m:den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𝜙</m:t>
                          </m:r>
                        </m:num>
                        <m:den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i="1"/>
                        <m:t>−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7529769" cy="5540991"/>
              </a:xfrm>
              <a:blipFill rotWithShape="0">
                <a:blip r:embed="rId2"/>
                <a:stretch>
                  <a:fillRect t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48" y="1207827"/>
            <a:ext cx="4619452" cy="5281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895478" y="4992979"/>
                <a:ext cx="430296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78" y="4992979"/>
                <a:ext cx="430296" cy="391902"/>
              </a:xfrm>
              <a:prstGeom prst="rect">
                <a:avLst/>
              </a:prstGeom>
              <a:blipFill rotWithShape="0">
                <a:blip r:embed="rId4"/>
                <a:stretch>
                  <a:fillRect r="-115493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9325774" y="5370499"/>
            <a:ext cx="427687" cy="50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686987" y="3806045"/>
                <a:ext cx="522979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𝑡𝑟𝑖𝑔𝑔𝑒𝑟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87" y="3806045"/>
                <a:ext cx="522979" cy="391902"/>
              </a:xfrm>
              <a:prstGeom prst="rect">
                <a:avLst/>
              </a:prstGeom>
              <a:blipFill rotWithShape="0">
                <a:blip r:embed="rId5"/>
                <a:stretch>
                  <a:fillRect r="-404651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9193903" y="2505203"/>
            <a:ext cx="559558" cy="129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31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offset estimation- avoiding ISI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en-US" i="1"/>
                            <m:t>𝑓𝑟𝑒𝑞</m:t>
                          </m:r>
                        </m:sub>
                      </m:sSub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𝑑</m:t>
                          </m:r>
                        </m:e>
                      </m:d>
                      <m:r>
                        <a:rPr lang="en-US" i="1"/>
                        <m:t>≜</m:t>
                      </m:r>
                      <m:nary>
                        <m:naryPr>
                          <m:chr m:val="∑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𝑘</m:t>
                          </m:r>
                          <m:r>
                            <a:rPr lang="en-US" i="1"/>
                            <m:t>=</m:t>
                          </m:r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𝑚</m:t>
                              </m:r>
                              <m:r>
                                <a:rPr lang="en-US" i="1"/>
                                <m:t>=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𝑐</m:t>
                                  </m:r>
                                  <m:r>
                                    <a:rPr lang="en-US" i="1"/>
                                    <m:t>h</m:t>
                                  </m:r>
                                  <m:r>
                                    <a:rPr lang="en-US" i="1"/>
                                    <m:t>𝑎𝑛𝑛𝑒𝑙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−</m:t>
                              </m:r>
                              <m:r>
                                <a:rPr lang="en-US" i="1"/>
                                <m:t>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/>
                                  </m:ctrlPr>
                                </m:sSubSup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𝐵𝐵</m:t>
                                  </m:r>
                                </m:sub>
                                <m:sup>
                                  <m:r>
                                    <a:rPr lang="en-US" i="1"/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𝑑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𝑘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𝑚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𝐵𝐵</m:t>
                                  </m:r>
                                </m:sub>
                              </m:sSub>
                              <m:r>
                                <a:rPr lang="en-US" i="1"/>
                                <m:t>(</m:t>
                              </m:r>
                              <m:r>
                                <a:rPr lang="en-US" i="1"/>
                                <m:t>𝑑</m:t>
                              </m:r>
                              <m:r>
                                <a:rPr lang="en-US" i="1"/>
                                <m:t>+</m:t>
                              </m:r>
                              <m:r>
                                <a:rPr lang="en-US" i="1"/>
                                <m:t>2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𝑘</m:t>
                              </m:r>
                              <m:r>
                                <a:rPr lang="en-US" i="1"/>
                                <m:t>+</m:t>
                              </m:r>
                              <m:r>
                                <a:rPr lang="en-US" i="1"/>
                                <m:t>𝑚</m:t>
                              </m:r>
                              <m:r>
                                <a:rPr lang="en-US" i="1"/>
                                <m:t>+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3839404"/>
              </p:ext>
            </p:extLst>
          </p:nvPr>
        </p:nvGraphicFramePr>
        <p:xfrm>
          <a:off x="717453" y="3881684"/>
          <a:ext cx="10058399" cy="168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2" name="Visio" r:id="rId4" imgW="14906466" imgH="2124048" progId="Visio.Drawing.15">
                  <p:embed/>
                </p:oleObj>
              </mc:Choice>
              <mc:Fallback>
                <p:oleObj name="Visio" r:id="rId4" imgW="14906466" imgH="2124048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53" y="3881684"/>
                        <a:ext cx="10058399" cy="1680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 rot="5400000">
            <a:off x="1618989" y="3829273"/>
            <a:ext cx="809943" cy="2422322"/>
          </a:xfrm>
          <a:prstGeom prst="rect">
            <a:avLst/>
          </a:prstGeom>
          <a:gradFill>
            <a:gsLst>
              <a:gs pos="4800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2046208" y="2804249"/>
            <a:ext cx="1188914" cy="16738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74870" y="2825079"/>
            <a:ext cx="1211161" cy="1693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28606" y="2825079"/>
            <a:ext cx="3603956" cy="17967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endCxn id="24" idx="1"/>
          </p:cNvCxnSpPr>
          <p:nvPr/>
        </p:nvCxnSpPr>
        <p:spPr>
          <a:xfrm>
            <a:off x="3302819" y="2804249"/>
            <a:ext cx="6109978" cy="18312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 rot="5400000">
            <a:off x="4081060" y="3829267"/>
            <a:ext cx="809943" cy="2422322"/>
          </a:xfrm>
          <a:prstGeom prst="rect">
            <a:avLst/>
          </a:prstGeom>
          <a:gradFill>
            <a:gsLst>
              <a:gs pos="48000">
                <a:schemeClr val="accent1">
                  <a:lumMod val="5000"/>
                  <a:lumOff val="95000"/>
                </a:schemeClr>
              </a:gs>
              <a:gs pos="78000">
                <a:schemeClr val="accent1">
                  <a:lumMod val="75000"/>
                </a:schemeClr>
              </a:gs>
              <a:gs pos="100000">
                <a:schemeClr val="accent1">
                  <a:lumMod val="75000"/>
                </a:schemeClr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 rot="5400000">
            <a:off x="6551700" y="3829267"/>
            <a:ext cx="809943" cy="2422322"/>
          </a:xfrm>
          <a:prstGeom prst="rect">
            <a:avLst/>
          </a:prstGeom>
          <a:gradFill>
            <a:gsLst>
              <a:gs pos="48000">
                <a:schemeClr val="accent1">
                  <a:lumMod val="5000"/>
                  <a:lumOff val="95000"/>
                </a:schemeClr>
              </a:gs>
              <a:gs pos="78000">
                <a:srgbClr val="FF0000"/>
              </a:gs>
              <a:gs pos="100000">
                <a:srgbClr val="FF000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 rot="5400000">
            <a:off x="9007825" y="3829268"/>
            <a:ext cx="809943" cy="2422322"/>
          </a:xfrm>
          <a:prstGeom prst="rect">
            <a:avLst/>
          </a:prstGeom>
          <a:gradFill>
            <a:gsLst>
              <a:gs pos="48000">
                <a:schemeClr val="accent1">
                  <a:lumMod val="5000"/>
                  <a:lumOff val="95000"/>
                </a:schemeClr>
              </a:gs>
              <a:gs pos="78000">
                <a:srgbClr val="FF0000"/>
              </a:gs>
              <a:gs pos="100000">
                <a:srgbClr val="FF0000"/>
              </a:gs>
            </a:gsLst>
            <a:lin ang="540000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593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2" grpId="0" animBg="1"/>
      <p:bldP spid="23" grpId="0" animBg="1"/>
      <p:bldP spid="24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Phase offset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The remaining frequency offset causes a phase </a:t>
                </a:r>
                <a:r>
                  <a:rPr lang="en-US" dirty="0" smtClean="0"/>
                  <a:t>offset: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𝜙</m:t>
                        </m:r>
                      </m:e>
                      <m:sub>
                        <m:r>
                          <a:rPr lang="en-US" i="1"/>
                          <m:t>𝑘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𝑚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𝜃</m:t>
                    </m:r>
                    <m:r>
                      <a:rPr lang="en-US" i="1"/>
                      <m:t>+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</a:rPr>
                      <m:t>Δ</m:t>
                    </m:r>
                    <m:r>
                      <a:rPr lang="en-US" i="1">
                        <a:solidFill>
                          <a:srgbClr val="FF0000"/>
                        </a:solidFill>
                      </a:rPr>
                      <m:t>𝑓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𝑇</m:t>
                            </m:r>
                          </m:e>
                          <m:sub>
                            <m:r>
                              <a:rPr lang="en-US" i="1"/>
                              <m:t>𝐹𝐹𝑇</m:t>
                            </m:r>
                          </m:sub>
                        </m:sSub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𝑚</m:t>
                            </m:r>
                            <m:r>
                              <a:rPr lang="en-US" i="1"/>
                              <m:t>+</m:t>
                            </m:r>
                            <m:r>
                              <a:rPr lang="en-US" i="1"/>
                              <m:t>0</m:t>
                            </m:r>
                            <m:r>
                              <a:rPr lang="en-US" i="1"/>
                              <m:t>.</m:t>
                            </m:r>
                            <m:r>
                              <a:rPr lang="en-US" i="1"/>
                              <m:t>5</m:t>
                            </m:r>
                          </m:e>
                        </m:d>
                        <m:r>
                          <a:rPr lang="en-US" i="1"/>
                          <m:t>+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𝑇</m:t>
                            </m:r>
                          </m:e>
                          <m:sub>
                            <m:r>
                              <a:rPr lang="en-US" i="1"/>
                              <m:t>𝐶𝑃</m:t>
                            </m:r>
                          </m:sub>
                        </m:sSub>
                        <m:r>
                          <a:rPr lang="en-US" i="1"/>
                          <m:t>𝑚</m:t>
                        </m:r>
                      </m:e>
                    </m:d>
                    <m:r>
                      <a:rPr lang="en-US" i="1"/>
                      <m:t>=</m:t>
                    </m:r>
                    <m:r>
                      <a:rPr lang="en-US" i="1"/>
                      <m:t>𝜃</m:t>
                    </m:r>
                    <m:r>
                      <a:rPr lang="en-US" i="1"/>
                      <m:t>+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m:rPr>
                        <m:sty m:val="p"/>
                      </m:rPr>
                      <a:rPr lang="en-US" smtClean="0">
                        <a:solidFill>
                          <a:srgbClr val="FF0000"/>
                        </a:solidFill>
                      </a:rPr>
                      <m:t>Δ</m:t>
                    </m:r>
                    <m:r>
                      <a:rPr lang="en-US" i="1">
                        <a:solidFill>
                          <a:srgbClr val="FF0000"/>
                        </a:solidFill>
                      </a:rPr>
                      <m:t>𝑓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𝑚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𝑇</m:t>
                                </m:r>
                              </m:e>
                              <m:sub>
                                <m:r>
                                  <a:rPr lang="en-US" i="1"/>
                                  <m:t>𝐹𝐹𝑇</m:t>
                                </m:r>
                              </m:sub>
                            </m:sSub>
                            <m:r>
                              <a:rPr lang="en-US" i="1"/>
                              <m:t>+</m:t>
                            </m:r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𝑇</m:t>
                                </m:r>
                              </m:e>
                              <m:sub>
                                <m:r>
                                  <a:rPr lang="en-US" i="1"/>
                                  <m:t>𝐶𝑃</m:t>
                                </m:r>
                              </m:sub>
                            </m:sSub>
                          </m:e>
                        </m:d>
                        <m:r>
                          <a:rPr lang="en-US" i="1"/>
                          <m:t>+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𝑇</m:t>
                                </m:r>
                              </m:e>
                              <m:sub>
                                <m:r>
                                  <a:rPr lang="en-US" i="1"/>
                                  <m:t>𝐹𝐹𝑇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/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That increases with the gap from short preamble</a:t>
                </a:r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And </a:t>
                </a:r>
                <a:r>
                  <a:rPr lang="en-US" u="sng" dirty="0" smtClean="0"/>
                  <a:t>is uniform </a:t>
                </a:r>
                <a:r>
                  <a:rPr lang="en-US" dirty="0" smtClean="0"/>
                  <a:t>across all subcarriers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7" name="מלבן 16"/>
          <p:cNvSpPr/>
          <p:nvPr/>
        </p:nvSpPr>
        <p:spPr>
          <a:xfrm>
            <a:off x="648182" y="3570307"/>
            <a:ext cx="1180618" cy="844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long</a:t>
            </a:r>
            <a:endParaRPr lang="he-IL" dirty="0"/>
          </a:p>
        </p:txBody>
      </p:sp>
      <p:sp>
        <p:nvSpPr>
          <p:cNvPr id="18" name="מלבן 17"/>
          <p:cNvSpPr/>
          <p:nvPr/>
        </p:nvSpPr>
        <p:spPr>
          <a:xfrm>
            <a:off x="1840375" y="3572249"/>
            <a:ext cx="902824" cy="8449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short</a:t>
            </a:r>
            <a:endParaRPr lang="he-IL" dirty="0"/>
          </a:p>
        </p:txBody>
      </p:sp>
      <p:sp>
        <p:nvSpPr>
          <p:cNvPr id="19" name="מלבן 18"/>
          <p:cNvSpPr/>
          <p:nvPr/>
        </p:nvSpPr>
        <p:spPr>
          <a:xfrm>
            <a:off x="2754775" y="3574179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6" name="מלבן 25"/>
          <p:cNvSpPr/>
          <p:nvPr/>
        </p:nvSpPr>
        <p:spPr>
          <a:xfrm>
            <a:off x="3566932" y="3576109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7" name="מלבן 26"/>
          <p:cNvSpPr/>
          <p:nvPr/>
        </p:nvSpPr>
        <p:spPr>
          <a:xfrm>
            <a:off x="4390663" y="3578038"/>
            <a:ext cx="4660739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8" name="מלבן 27"/>
          <p:cNvSpPr/>
          <p:nvPr/>
        </p:nvSpPr>
        <p:spPr>
          <a:xfrm>
            <a:off x="9066836" y="3579163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m=M</a:t>
            </a:r>
            <a:endParaRPr lang="he-IL" dirty="0"/>
          </a:p>
        </p:txBody>
      </p:sp>
      <p:cxnSp>
        <p:nvCxnSpPr>
          <p:cNvPr id="30" name="מחבר ישר 29"/>
          <p:cNvCxnSpPr/>
          <p:nvPr/>
        </p:nvCxnSpPr>
        <p:spPr>
          <a:xfrm flipV="1">
            <a:off x="2743200" y="3003148"/>
            <a:ext cx="7083706" cy="520861"/>
          </a:xfrm>
          <a:prstGeom prst="line">
            <a:avLst/>
          </a:prstGeom>
          <a:ln w="76200">
            <a:gradFill>
              <a:gsLst>
                <a:gs pos="0">
                  <a:schemeClr val="accent1">
                    <a:lumMod val="5000"/>
                    <a:lumOff val="95000"/>
                  </a:schemeClr>
                </a:gs>
                <a:gs pos="46000">
                  <a:schemeClr val="accent1">
                    <a:lumMod val="75000"/>
                  </a:schemeClr>
                </a:gs>
                <a:gs pos="83000">
                  <a:schemeClr val="accent1">
                    <a:lumMod val="50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lin ang="5400000" scaled="1"/>
            </a:gra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5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  <p:bldP spid="26" grpId="0" animBg="1"/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Electro-Magnetic (EM)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4700" y="1825625"/>
            <a:ext cx="5651500" cy="4351338"/>
          </a:xfrm>
        </p:spPr>
        <p:txBody>
          <a:bodyPr/>
          <a:lstStyle/>
          <a:p>
            <a:r>
              <a:rPr lang="en-US" sz="4000" dirty="0"/>
              <a:t>Principal need: Range</a:t>
            </a:r>
          </a:p>
          <a:p>
            <a:r>
              <a:rPr lang="en-US" sz="4000" dirty="0"/>
              <a:t>Principal challenge: Conducting medium-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5" y="1942306"/>
            <a:ext cx="4638675" cy="3736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226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Phase offset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92500"/>
              </a:bodyPr>
              <a:lstStyle/>
              <a:p>
                <a:pPr lvl="1"/>
                <a:r>
                  <a:rPr lang="en-US" b="1" dirty="0" smtClean="0"/>
                  <a:t>Method 1: </a:t>
                </a:r>
                <a:r>
                  <a:rPr lang="en-US" dirty="0" smtClean="0"/>
                  <a:t>averaging over pilot subcarriers (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𝑂𝐹𝐷𝑀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𝑠𝑦𝑚𝑏𝑜𝑙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𝑖𝑛𝑑𝑒𝑥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𝑤𝑖𝑡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h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𝑝𝑎𝑐𝑘𝑒𝑡</m:t>
                    </m:r>
                  </m:oMath>
                </a14:m>
                <a:r>
                  <a:rPr lang="en-US" dirty="0" smtClean="0"/>
                  <a:t>)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𝜙</m:t>
                        </m:r>
                      </m:e>
                      <m:sub>
                        <m:r>
                          <a:rPr lang="en-US" i="1"/>
                          <m:t>𝑚</m:t>
                        </m:r>
                      </m:sub>
                    </m:sSub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𝑝𝑖𝑙𝑜𝑡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i="1"/>
                        </m:ctrlPr>
                      </m:naryPr>
                      <m:sub>
                        <m:r>
                          <a:rPr lang="en-US" i="1"/>
                          <m:t>𝑛</m:t>
                        </m:r>
                        <m:r>
                          <a:rPr lang="en-US" i="1"/>
                          <m:t>=</m:t>
                        </m:r>
                        <m:r>
                          <a:rPr lang="en-US" i="1"/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𝑝𝑖𝑙𝑜𝑡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𝜑</m:t>
                            </m:r>
                          </m:e>
                          <m:sub>
                            <m:r>
                              <a:rPr lang="en-US" i="1"/>
                              <m:t>𝑛</m:t>
                            </m:r>
                          </m:sub>
                          <m:sup>
                            <m:r>
                              <a:rPr lang="en-US" i="1"/>
                              <m:t>𝑇𝑥</m:t>
                            </m:r>
                            <m:r>
                              <a:rPr lang="en-US" i="1"/>
                              <m:t> </m:t>
                            </m:r>
                            <m:r>
                              <a:rPr lang="en-US" i="1"/>
                              <m:t>𝑝𝑖𝑙𝑜𝑡</m:t>
                            </m:r>
                          </m:sup>
                        </m:sSubSup>
                        <m:r>
                          <a:rPr lang="en-US" i="1"/>
                          <m:t> </m:t>
                        </m:r>
                      </m:e>
                    </m:nary>
                    <m:r>
                      <a:rPr lang="en-US" i="1"/>
                      <m:t>−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𝜑</m:t>
                        </m:r>
                      </m:e>
                      <m:sub>
                        <m:r>
                          <a:rPr lang="en-US" i="1"/>
                          <m:t>𝑛</m:t>
                        </m:r>
                      </m:sub>
                      <m:sup>
                        <m:r>
                          <a:rPr lang="en-US" i="1"/>
                          <m:t>𝑅𝑥</m:t>
                        </m:r>
                        <m:r>
                          <a:rPr lang="en-US" i="1"/>
                          <m:t> </m:t>
                        </m:r>
                        <m:r>
                          <a:rPr lang="en-US" i="1"/>
                          <m:t>𝑝𝑖𝑙𝑜𝑡</m:t>
                        </m:r>
                      </m:sup>
                    </m:sSubSup>
                    <m:r>
                      <a:rPr lang="en-US" i="1"/>
                      <m:t> </m:t>
                    </m: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/>
                <a:r>
                  <a:rPr lang="en-US" b="1" dirty="0" smtClean="0"/>
                  <a:t>Method </a:t>
                </a:r>
                <a:r>
                  <a:rPr lang="en-US" b="1" dirty="0" smtClean="0"/>
                  <a:t>2:  </a:t>
                </a:r>
                <a:r>
                  <a:rPr lang="en-US" dirty="0" smtClean="0"/>
                  <a:t>Least Squares problem formulation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𝜙</m:t>
                          </m:r>
                        </m:e>
                        <m:sub>
                          <m:r>
                            <a:rPr lang="en-US" i="1"/>
                            <m:t>𝑚</m:t>
                          </m:r>
                        </m:sub>
                      </m:sSub>
                      <m:r>
                        <a:rPr lang="en-US" i="1"/>
                        <m:t>=</m:t>
                      </m:r>
                      <m:r>
                        <a:rPr lang="en-US" i="1"/>
                        <m:t>𝜃</m:t>
                      </m:r>
                      <m:r>
                        <a:rPr lang="en-US" i="1"/>
                        <m:t>+</m:t>
                      </m:r>
                      <m:r>
                        <a:rPr lang="en-US" i="1"/>
                        <m:t>2</m:t>
                      </m:r>
                      <m:r>
                        <a:rPr lang="en-US" i="1"/>
                        <m:t>𝜋</m:t>
                      </m:r>
                      <m:r>
                        <m:rPr>
                          <m:sty m:val="p"/>
                        </m:rPr>
                        <a:rPr lang="en-US" smtClean="0">
                          <a:solidFill>
                            <a:srgbClr val="FF0000"/>
                          </a:solidFill>
                        </a:rPr>
                        <m:t>Δ</m:t>
                      </m:r>
                      <m:r>
                        <a:rPr lang="en-US" i="1">
                          <a:solidFill>
                            <a:srgbClr val="FF0000"/>
                          </a:solidFill>
                        </a:rPr>
                        <m:t>𝑓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𝑚𝑇</m:t>
                          </m:r>
                          <m:r>
                            <a:rPr lang="en-US" i="1"/>
                            <m:t>+</m:t>
                          </m:r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𝑇</m:t>
                                  </m:r>
                                </m:e>
                                <m:sub>
                                  <m:r>
                                    <a:rPr lang="en-US" i="1"/>
                                    <m:t>𝐹𝐹𝑇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/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/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/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/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/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US" i="1"/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/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/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/>
                                              <m:t>𝜙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/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/>
                                                  <m:t>𝑠𝑦𝑚𝑏𝑜𝑙𝑠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𝜙</m:t>
                              </m:r>
                            </m:e>
                          </m:bar>
                        </m:lim>
                      </m:limLow>
                      <m:r>
                        <a:rPr lang="en-US" i="1"/>
                        <m:t>=</m:t>
                      </m:r>
                      <m:limLow>
                        <m:limLowPr>
                          <m:ctrlPr>
                            <a:rPr lang="en-US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/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/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/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2</m:t>
                                        </m:r>
                                        <m:r>
                                          <a:rPr lang="en-US" i="1"/>
                                          <m:t>𝜋</m:t>
                                        </m:r>
                                        <m:r>
                                          <a:rPr lang="en-US" i="1"/>
                                          <m:t>𝑇</m:t>
                                        </m:r>
                                        <m:r>
                                          <a:rPr lang="en-US" i="1"/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i="1"/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/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/>
                                                  <m:t>𝐹𝐹𝑇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/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/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/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2</m:t>
                                        </m:r>
                                        <m:r>
                                          <a:rPr lang="en-US" i="1"/>
                                          <m:t>𝜋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/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/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/>
                                              <m:t>𝑠𝑦𝑚𝑏𝑜𝑙𝑠</m:t>
                                            </m:r>
                                          </m:sub>
                                        </m:sSub>
                                        <m:r>
                                          <a:rPr lang="en-US" i="1"/>
                                          <m:t>𝑇</m:t>
                                        </m:r>
                                        <m:r>
                                          <a:rPr lang="en-US" i="1"/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i="1"/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/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/>
                                                  <m:t>𝐹𝐹𝑇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/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i="1"/>
                            <m:t>𝐴</m:t>
                          </m:r>
                          <m:r>
                            <a:rPr lang="en-US" i="1"/>
                            <m:t>: 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𝑠𝑦𝑚𝑏𝑜𝑙𝑠</m:t>
                              </m:r>
                            </m:sub>
                          </m:sSub>
                          <m:r>
                            <a:rPr lang="en-US" i="1"/>
                            <m:t>𝑥</m:t>
                          </m:r>
                          <m:r>
                            <a:rPr lang="en-US" i="1"/>
                            <m:t> </m:t>
                          </m:r>
                          <m:r>
                            <a:rPr lang="en-US" i="1"/>
                            <m:t>2</m:t>
                          </m:r>
                        </m:lim>
                      </m:limLow>
                      <m:r>
                        <a:rPr lang="en-US" i="1"/>
                        <m:t> ∙</m:t>
                      </m:r>
                      <m:limLow>
                        <m:limLowPr>
                          <m:ctrlPr>
                            <a:rPr lang="en-US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/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/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/>
                                          <m:t>𝜃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smtClean="0">
                                            <a:solidFill>
                                              <a:srgbClr val="FF0000"/>
                                            </a:solidFill>
                                          </a:rPr>
                                          <m:t>Δ</m:t>
                                        </m:r>
                                        <m:r>
                                          <a:rPr lang="en-US" i="1">
                                            <a:solidFill>
                                              <a:srgbClr val="FF0000"/>
                                            </a:solidFill>
                                          </a:rPr>
                                          <m:t>𝑓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𝑧</m:t>
                              </m:r>
                            </m:e>
                          </m:bar>
                        </m:lim>
                      </m:limLow>
                    </m:oMath>
                  </m:oMathPara>
                </a14:m>
                <a:endParaRPr lang="en-US" dirty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ba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14" name="Picture 1045"/>
          <p:cNvPicPr/>
          <p:nvPr/>
        </p:nvPicPr>
        <p:blipFill>
          <a:blip r:embed="rId3"/>
          <a:stretch>
            <a:fillRect/>
          </a:stretch>
        </p:blipFill>
        <p:spPr>
          <a:xfrm>
            <a:off x="7150100" y="1394024"/>
            <a:ext cx="4749639" cy="522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06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estimation- Frequency response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US" sz="2600" dirty="0" smtClean="0"/>
                  <a:t>Based on:			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600" i="1"/>
                        </m:ctrlPr>
                      </m:barPr>
                      <m:e>
                        <m:r>
                          <a:rPr lang="en-US" sz="2600" i="1"/>
                          <m:t>𝑌</m:t>
                        </m:r>
                      </m:e>
                    </m:bar>
                    <m:r>
                      <a:rPr lang="en-US" sz="2600" i="1"/>
                      <m:t>=</m:t>
                    </m:r>
                    <m:r>
                      <a:rPr lang="en-US" sz="2600" i="1"/>
                      <m:t>𝐴</m:t>
                    </m:r>
                    <m:bar>
                      <m:barPr>
                        <m:ctrlPr>
                          <a:rPr lang="en-US" sz="2600" i="1"/>
                        </m:ctrlPr>
                      </m:barPr>
                      <m:e>
                        <m:r>
                          <a:rPr lang="en-US" sz="2600" i="1"/>
                          <m:t>𝐻</m:t>
                        </m:r>
                      </m:e>
                    </m:bar>
                    <m:r>
                      <a:rPr lang="en-US" sz="2600" i="1"/>
                      <m:t>+</m:t>
                    </m:r>
                    <m:bar>
                      <m:barPr>
                        <m:ctrlPr>
                          <a:rPr lang="en-US" sz="2600" i="1"/>
                        </m:ctrlPr>
                      </m:barPr>
                      <m:e>
                        <m:r>
                          <a:rPr lang="en-US" sz="2600" i="1"/>
                          <m:t>𝑉</m:t>
                        </m:r>
                      </m:e>
                    </m:bar>
                  </m:oMath>
                </a14:m>
                <a:endParaRPr lang="en-US" sz="2600" dirty="0" smtClean="0"/>
              </a:p>
              <a:p>
                <a:pPr marL="457200" lvl="1" indent="0">
                  <a:buNone/>
                </a:pPr>
                <a:endParaRPr lang="en-US" sz="2600" dirty="0" smtClean="0"/>
              </a:p>
              <a:p>
                <a:pPr lvl="1"/>
                <a:r>
                  <a:rPr lang="en-US" sz="2600" dirty="0" smtClean="0"/>
                  <a:t>Where</a:t>
                </a:r>
                <a:r>
                  <a:rPr lang="en-US" sz="2600" dirty="0" smtClean="0"/>
                  <a:t>;		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sz="2600" i="1"/>
                        </m:ctrlPr>
                      </m:barPr>
                      <m:e>
                        <m:r>
                          <a:rPr lang="en-US" sz="2600" i="1"/>
                          <m:t>𝑌</m:t>
                        </m:r>
                      </m:e>
                    </m:bar>
                    <m:r>
                      <a:rPr lang="en-US" sz="2600" i="1"/>
                      <m:t>=</m:t>
                    </m:r>
                    <m:d>
                      <m:dPr>
                        <m:ctrlPr>
                          <a:rPr lang="en-US" sz="2600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600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600" i="1"/>
                                  </m:ctrlPr>
                                </m:sSubPr>
                                <m:e>
                                  <m:r>
                                    <a:rPr lang="en-US" sz="2600" i="1"/>
                                    <m:t>𝑌</m:t>
                                  </m:r>
                                </m:e>
                                <m:sub>
                                  <m:r>
                                    <a:rPr lang="en-US" sz="2600" i="1"/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600" i="1"/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600" i="1"/>
                                  </m:ctrlPr>
                                </m:sSubPr>
                                <m:e>
                                  <m:r>
                                    <a:rPr lang="en-US" sz="2600" i="1"/>
                                    <m:t>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600" i="1"/>
                                      </m:ctrlPr>
                                    </m:sSubPr>
                                    <m:e>
                                      <m:r>
                                        <a:rPr lang="en-US" sz="2600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600" i="1"/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600" i="1"/>
                      <m:t>;</m:t>
                    </m:r>
                    <m:bar>
                      <m:barPr>
                        <m:ctrlPr>
                          <a:rPr lang="en-US" sz="2600" i="1"/>
                        </m:ctrlPr>
                      </m:barPr>
                      <m:e>
                        <m:r>
                          <a:rPr lang="en-US" sz="2600" i="1"/>
                          <m:t>𝐻</m:t>
                        </m:r>
                      </m:e>
                    </m:bar>
                    <m:r>
                      <a:rPr lang="en-US" sz="2600" i="1"/>
                      <m:t>=</m:t>
                    </m:r>
                    <m:d>
                      <m:dPr>
                        <m:ctrlPr>
                          <a:rPr lang="en-US" sz="2600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sz="2600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600" i="1"/>
                                  </m:ctrlPr>
                                </m:sSubPr>
                                <m:e>
                                  <m:r>
                                    <a:rPr lang="en-US" sz="2600" i="1"/>
                                    <m:t>𝐻</m:t>
                                  </m:r>
                                </m:e>
                                <m:sub>
                                  <m:r>
                                    <a:rPr lang="en-US" sz="2600" i="1"/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sz="2600" i="1"/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sz="2600" i="1"/>
                                  </m:ctrlPr>
                                </m:sSubPr>
                                <m:e>
                                  <m:r>
                                    <a:rPr lang="en-US" sz="2600" i="1"/>
                                    <m:t>𝐻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600" i="1"/>
                                      </m:ctrlPr>
                                    </m:sSubPr>
                                    <m:e>
                                      <m:r>
                                        <a:rPr lang="en-US" sz="2600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600" i="1"/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sz="2600" i="1"/>
                      <m:t> </m:t>
                    </m:r>
                  </m:oMath>
                </a14:m>
                <a:endParaRPr lang="en-US" sz="2600" dirty="0" smtClean="0"/>
              </a:p>
              <a:p>
                <a:pPr marL="914400" lvl="2" indent="0">
                  <a:buNone/>
                </a:pPr>
                <a:endParaRPr lang="en-US" sz="2600" dirty="0" smtClean="0"/>
              </a:p>
              <a:p>
                <a:pPr lvl="1">
                  <a:buNone/>
                </a:pPr>
                <a:r>
                  <a:rPr lang="en-US" sz="2600" dirty="0" smtClean="0"/>
                  <a:t>And</a:t>
                </a:r>
                <a:r>
                  <a:rPr lang="en-US" sz="2600" dirty="0" smtClean="0"/>
                  <a:t>		</a:t>
                </a: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/>
                      <m:t> </m:t>
                    </m:r>
                    <m:r>
                      <a:rPr lang="en-US" sz="2600" i="1"/>
                      <m:t>𝐴</m:t>
                    </m:r>
                    <m:r>
                      <a:rPr lang="en-US" sz="2600" i="1"/>
                      <m:t>= </m:t>
                    </m:r>
                    <m:d>
                      <m:dPr>
                        <m:ctrlPr>
                          <a:rPr lang="en-US" sz="2600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sz="2600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sz="2600" i="1"/>
                                  </m:ctrlPr>
                                </m:sSubPr>
                                <m:e>
                                  <m:r>
                                    <a:rPr lang="en-US" sz="2600" i="1"/>
                                    <m:t>𝐴</m:t>
                                  </m:r>
                                </m:e>
                                <m:sub>
                                  <m:r>
                                    <a:rPr lang="en-US" sz="2600" i="1"/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sz="2600" i="1"/>
                                <m:t>⋯</m:t>
                              </m:r>
                            </m:e>
                            <m:e>
                              <m:r>
                                <a:rPr lang="en-US" sz="2600" i="1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sz="2600" i="1"/>
                                <m:t>⋮</m:t>
                              </m:r>
                            </m:e>
                            <m:e>
                              <m:r>
                                <a:rPr lang="en-US" sz="2600" i="1"/>
                                <m:t>⋱</m:t>
                              </m:r>
                            </m:e>
                            <m:e>
                              <m:r>
                                <a:rPr lang="en-US" sz="2600" i="1"/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sz="2600" i="1"/>
                                <m:t>0</m:t>
                              </m:r>
                            </m:e>
                            <m:e>
                              <m:r>
                                <a:rPr lang="en-US" sz="2600" i="1"/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sz="2600" i="1"/>
                                  </m:ctrlPr>
                                </m:sSubPr>
                                <m:e>
                                  <m:r>
                                    <a:rPr lang="en-US" sz="2600" i="1"/>
                                    <m:t>𝐴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sz="2600" i="1"/>
                                      </m:ctrlPr>
                                    </m:sSubPr>
                                    <m:e>
                                      <m:r>
                                        <a:rPr lang="en-US" sz="2600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600" i="1"/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sz="2600" dirty="0" smtClean="0"/>
              </a:p>
              <a:p>
                <a:pPr lvl="1">
                  <a:buNone/>
                </a:pPr>
                <a:r>
                  <a:rPr lang="en-US" sz="2600" dirty="0" smtClean="0"/>
                  <a:t>Are the short preamble’s </a:t>
                </a:r>
                <a:r>
                  <a:rPr lang="en-US" sz="2600" dirty="0" smtClean="0"/>
                  <a:t>subcarriers </a:t>
                </a:r>
                <a:endParaRPr lang="en-US" sz="2600" dirty="0" smtClean="0"/>
              </a:p>
              <a:p>
                <a:pPr lvl="1"/>
                <a:r>
                  <a:rPr lang="en-US" sz="2600" dirty="0" smtClean="0"/>
                  <a:t>A Least Squares solution</a:t>
                </a:r>
                <a:r>
                  <a:rPr lang="en-US" sz="2600" dirty="0" smtClean="0"/>
                  <a:t>;	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/>
                        </m:ctrlPr>
                      </m:accPr>
                      <m:e>
                        <m:bar>
                          <m:barPr>
                            <m:ctrlPr>
                              <a:rPr lang="en-US" sz="2600" i="1"/>
                            </m:ctrlPr>
                          </m:barPr>
                          <m:e>
                            <m:r>
                              <a:rPr lang="en-US" sz="2600" i="1"/>
                              <m:t>𝐻</m:t>
                            </m:r>
                          </m:e>
                        </m:bar>
                      </m:e>
                    </m:acc>
                    <m:r>
                      <a:rPr lang="en-US" sz="2600" i="1"/>
                      <m:t>=</m:t>
                    </m:r>
                    <m:r>
                      <a:rPr lang="en-US" sz="2600" i="1"/>
                      <m:t>𝑎𝑟𝑔𝑚𝑖</m:t>
                    </m:r>
                    <m:sSub>
                      <m:sSubPr>
                        <m:ctrlPr>
                          <a:rPr lang="en-US" sz="2600" i="1"/>
                        </m:ctrlPr>
                      </m:sSubPr>
                      <m:e>
                        <m:r>
                          <a:rPr lang="en-US" sz="2600" i="1"/>
                          <m:t>𝑛</m:t>
                        </m:r>
                      </m:e>
                      <m:sub>
                        <m:bar>
                          <m:barPr>
                            <m:ctrlPr>
                              <a:rPr lang="en-US" sz="2600" i="1"/>
                            </m:ctrlPr>
                          </m:barPr>
                          <m:e>
                            <m:r>
                              <a:rPr lang="en-US" sz="2600" i="1"/>
                              <m:t>𝐻</m:t>
                            </m:r>
                          </m:e>
                        </m:bar>
                        <m:r>
                          <a:rPr lang="en-US" sz="2600" i="1"/>
                          <m:t>∈</m:t>
                        </m:r>
                        <m:sSup>
                          <m:sSupPr>
                            <m:ctrlPr>
                              <a:rPr lang="en-US" sz="2600" i="1"/>
                            </m:ctrlPr>
                          </m:sSupPr>
                          <m:e>
                            <m:r>
                              <a:rPr lang="en-US" sz="2600" i="1"/>
                              <m:t>ℂ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sz="2600" i="1"/>
                                </m:ctrlPr>
                              </m:sSubPr>
                              <m:e>
                                <m:r>
                                  <a:rPr lang="en-US" sz="2600" i="1"/>
                                  <m:t>𝑁</m:t>
                                </m:r>
                              </m:e>
                              <m:sub>
                                <m:r>
                                  <a:rPr lang="en-US" sz="2600" i="1"/>
                                  <m:t>𝑑𝑎𝑡𝑎</m:t>
                                </m:r>
                              </m:sub>
                            </m:sSub>
                          </m:sup>
                        </m:sSup>
                      </m:sub>
                    </m:sSub>
                    <m:r>
                      <a:rPr lang="en-US" sz="2600" i="1"/>
                      <m:t>{||</m:t>
                    </m:r>
                    <m:bar>
                      <m:barPr>
                        <m:ctrlPr>
                          <a:rPr lang="en-US" sz="2600" i="1"/>
                        </m:ctrlPr>
                      </m:barPr>
                      <m:e>
                        <m:r>
                          <a:rPr lang="en-US" sz="2600" i="1"/>
                          <m:t>𝑌</m:t>
                        </m:r>
                      </m:e>
                    </m:bar>
                    <m:r>
                      <a:rPr lang="en-US" sz="2600" i="1"/>
                      <m:t>−</m:t>
                    </m:r>
                    <m:r>
                      <a:rPr lang="en-US" sz="2600" i="1"/>
                      <m:t>𝐴</m:t>
                    </m:r>
                    <m:sSup>
                      <m:sSupPr>
                        <m:ctrlPr>
                          <a:rPr lang="en-US" sz="2600" i="1"/>
                        </m:ctrlPr>
                      </m:sSupPr>
                      <m:e>
                        <m:bar>
                          <m:barPr>
                            <m:ctrlPr>
                              <a:rPr lang="en-US" sz="2600" i="1"/>
                            </m:ctrlPr>
                          </m:barPr>
                          <m:e>
                            <m:r>
                              <a:rPr lang="en-US" sz="2600" i="1"/>
                              <m:t>𝐻</m:t>
                            </m:r>
                          </m:e>
                        </m:bar>
                        <m:r>
                          <a:rPr lang="en-US" sz="2600" i="1"/>
                          <m:t>||</m:t>
                        </m:r>
                      </m:e>
                      <m:sup>
                        <m:r>
                          <a:rPr lang="en-US" sz="2600" i="1"/>
                          <m:t>2</m:t>
                        </m:r>
                      </m:sup>
                    </m:sSup>
                    <m:r>
                      <a:rPr lang="en-US" sz="2600" i="1"/>
                      <m:t>}</m:t>
                    </m:r>
                  </m:oMath>
                </a14:m>
                <a:endParaRPr lang="en-US" sz="2600" dirty="0" smtClean="0"/>
              </a:p>
              <a:p>
                <a:pPr lvl="1">
                  <a:buNone/>
                </a:pPr>
                <a:r>
                  <a:rPr lang="en-US" sz="2600" dirty="0" smtClean="0"/>
                  <a:t>Since </a:t>
                </a:r>
                <a:r>
                  <a:rPr lang="en-US" sz="2600" dirty="0" smtClean="0"/>
                  <a:t>A is </a:t>
                </a:r>
                <a:r>
                  <a:rPr lang="en-US" sz="2600" dirty="0" smtClean="0"/>
                  <a:t>invertible: 			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600" i="1"/>
                        </m:ctrlPr>
                      </m:accPr>
                      <m:e>
                        <m:bar>
                          <m:barPr>
                            <m:ctrlPr>
                              <a:rPr lang="en-US" sz="2600" i="1"/>
                            </m:ctrlPr>
                          </m:barPr>
                          <m:e>
                            <m:r>
                              <a:rPr lang="en-US" sz="2600" i="1"/>
                              <m:t>𝐻</m:t>
                            </m:r>
                          </m:e>
                        </m:bar>
                      </m:e>
                    </m:acc>
                    <m:r>
                      <a:rPr lang="en-US" sz="2600" i="1"/>
                      <m:t>=</m:t>
                    </m:r>
                    <m:sSup>
                      <m:sSupPr>
                        <m:ctrlPr>
                          <a:rPr lang="en-US" sz="2600" i="1"/>
                        </m:ctrlPr>
                      </m:sSupPr>
                      <m:e>
                        <m:r>
                          <a:rPr lang="en-US" sz="2600" i="1"/>
                          <m:t>𝐴</m:t>
                        </m:r>
                      </m:e>
                      <m:sup>
                        <m:r>
                          <a:rPr lang="en-US" sz="2600" i="1"/>
                          <m:t>−</m:t>
                        </m:r>
                        <m:r>
                          <a:rPr lang="en-US" sz="2600" i="1"/>
                          <m:t>1</m:t>
                        </m:r>
                      </m:sup>
                    </m:sSup>
                    <m:bar>
                      <m:barPr>
                        <m:ctrlPr>
                          <a:rPr lang="en-US" sz="2600" i="1"/>
                        </m:ctrlPr>
                      </m:barPr>
                      <m:e>
                        <m:r>
                          <a:rPr lang="en-US" sz="2600" i="1"/>
                          <m:t>𝑌</m:t>
                        </m:r>
                      </m:e>
                    </m:bar>
                  </m:oMath>
                </a14:m>
                <a:endParaRPr lang="en-US" sz="2600" dirty="0" smtClean="0"/>
              </a:p>
              <a:p>
                <a:pPr lvl="1">
                  <a:buNone/>
                </a:pPr>
                <a:r>
                  <a:rPr lang="en-US" sz="2600" dirty="0" smtClean="0"/>
                  <a:t> </a:t>
                </a:r>
              </a:p>
              <a:p>
                <a:pPr lvl="1">
                  <a:buNone/>
                </a:pPr>
                <a:endParaRPr lang="en-US" sz="2600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0158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estimation- Impulse response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779827"/>
              </a:xfrm>
            </p:spPr>
            <p:txBody>
              <a:bodyPr>
                <a:noAutofit/>
              </a:bodyPr>
              <a:lstStyle/>
              <a:p>
                <a:pPr lvl="1"/>
                <a:r>
                  <a:rPr lang="en-US" dirty="0" smtClean="0"/>
                  <a:t>Based on:				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=</m:t>
                    </m:r>
                    <m:r>
                      <a:rPr lang="en-US" i="1"/>
                      <m:t>𝐴𝐵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h</m:t>
                        </m:r>
                      </m:e>
                    </m:bar>
                    <m:r>
                      <a:rPr lang="en-US" i="1"/>
                      <m:t>+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𝑉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Where: </a:t>
                </a:r>
              </a:p>
              <a:p>
                <a:pPr lvl="2"/>
                <a:r>
                  <a:rPr lang="en-US" sz="2400" dirty="0" smtClean="0"/>
                  <a:t>Channel impulse </a:t>
                </a:r>
                <a:r>
                  <a:rPr lang="en-US" sz="2400" dirty="0" smtClean="0"/>
                  <a:t>response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sz="2400" i="1"/>
                        </m:ctrlPr>
                      </m:limLowPr>
                      <m:e>
                        <m:bar>
                          <m:barPr>
                            <m:ctrlPr>
                              <a:rPr lang="en-US" sz="2400" i="1"/>
                            </m:ctrlPr>
                          </m:barPr>
                          <m:e>
                            <m:r>
                              <a:rPr lang="en-US" sz="2400" i="1"/>
                              <m:t>h</m:t>
                            </m:r>
                          </m:e>
                        </m:bar>
                      </m:e>
                      <m:lim>
                        <m:sSub>
                          <m:sSubPr>
                            <m:ctrlPr>
                              <a:rPr lang="en-US" sz="2400" i="1"/>
                            </m:ctrlPr>
                          </m:sSubPr>
                          <m:e>
                            <m:r>
                              <a:rPr lang="en-US" sz="2400" i="1"/>
                              <m:t>𝐿</m:t>
                            </m:r>
                          </m:e>
                          <m:sub>
                            <m:r>
                              <a:rPr lang="en-US" sz="2400" i="1"/>
                              <m:t>𝑐</m:t>
                            </m:r>
                            <m:r>
                              <a:rPr lang="en-US" sz="2400" i="1"/>
                              <m:t>h</m:t>
                            </m:r>
                            <m:r>
                              <a:rPr lang="en-US" sz="2400" i="1"/>
                              <m:t>𝑎𝑛𝑛𝑒𝑙</m:t>
                            </m:r>
                          </m:sub>
                        </m:sSub>
                        <m:r>
                          <a:rPr lang="en-US" sz="2400" i="1"/>
                          <m:t>𝑥</m:t>
                        </m:r>
                        <m:r>
                          <a:rPr lang="en-US" sz="2400" i="1"/>
                          <m:t>1</m:t>
                        </m:r>
                      </m:lim>
                    </m:limLow>
                  </m:oMath>
                </a14:m>
                <a:endParaRPr lang="en-US" sz="2400" dirty="0" smtClean="0"/>
              </a:p>
              <a:p>
                <a:pPr lvl="2"/>
                <a:r>
                  <a:rPr lang="en-US" sz="2400" dirty="0" smtClean="0"/>
                  <a:t>DFT matrix</a:t>
                </a:r>
                <a:r>
                  <a:rPr lang="en-US" sz="24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/>
                        </m:ctrlPr>
                      </m:sSubPr>
                      <m:e>
                        <m:r>
                          <a:rPr lang="en-US" sz="2400" i="1"/>
                          <m:t>𝑏</m:t>
                        </m:r>
                      </m:e>
                      <m:sub>
                        <m:r>
                          <a:rPr lang="en-US" sz="2400" i="1"/>
                          <m:t>𝑘</m:t>
                        </m:r>
                        <m:r>
                          <a:rPr lang="en-US" sz="2400" i="1"/>
                          <m:t>,</m:t>
                        </m:r>
                        <m:r>
                          <a:rPr lang="en-US" sz="2400" i="1"/>
                          <m:t>𝑛</m:t>
                        </m:r>
                      </m:sub>
                    </m:sSub>
                    <m:r>
                      <a:rPr lang="en-US" sz="2400" i="1"/>
                      <m:t>=</m:t>
                    </m:r>
                    <m:sSup>
                      <m:sSupPr>
                        <m:ctrlPr>
                          <a:rPr lang="en-US" sz="2400" i="1"/>
                        </m:ctrlPr>
                      </m:sSupPr>
                      <m:e>
                        <m:r>
                          <a:rPr lang="en-US" sz="2400" i="1"/>
                          <m:t>𝑒</m:t>
                        </m:r>
                      </m:e>
                      <m:sup>
                        <m:r>
                          <a:rPr lang="en-US" sz="2400" i="1"/>
                          <m:t>− </m:t>
                        </m:r>
                        <m:f>
                          <m:fPr>
                            <m:ctrlPr>
                              <a:rPr lang="en-US" sz="2400" i="1"/>
                            </m:ctrlPr>
                          </m:fPr>
                          <m:num>
                            <m:r>
                              <a:rPr lang="en-US" sz="2400" i="1"/>
                              <m:t>2</m:t>
                            </m:r>
                            <m:r>
                              <a:rPr lang="en-US" sz="2400" i="1"/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400" i="1"/>
                                </m:ctrlPr>
                              </m:sSubPr>
                              <m:e>
                                <m:r>
                                  <a:rPr lang="en-US" sz="2400" i="1"/>
                                  <m:t>𝑁</m:t>
                                </m:r>
                              </m:e>
                              <m:sub>
                                <m:r>
                                  <a:rPr lang="en-US" sz="2400" i="1"/>
                                  <m:t>𝐹𝐹𝑇</m:t>
                                </m:r>
                              </m:sub>
                            </m:sSub>
                          </m:den>
                        </m:f>
                        <m:r>
                          <a:rPr lang="en-US" sz="2400" i="1"/>
                          <m:t>𝑘𝑛</m:t>
                        </m:r>
                      </m:sup>
                    </m:sSup>
                  </m:oMath>
                </a14:m>
                <a:endParaRPr lang="en-US" sz="2400" dirty="0" smtClean="0"/>
              </a:p>
              <a:p>
                <a:pPr marL="914400" lvl="2" indent="0">
                  <a:buNone/>
                </a:pPr>
                <a:endParaRPr lang="en-US" sz="2400" dirty="0" smtClean="0"/>
              </a:p>
              <a:p>
                <a:pPr lvl="1"/>
                <a:r>
                  <a:rPr lang="en-US" dirty="0" smtClean="0"/>
                  <a:t> A least squares solution: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r>
                      <a:rPr lang="en-US" i="1"/>
                      <m:t>𝑎𝑟𝑔𝑚𝑖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𝑛</m:t>
                        </m:r>
                      </m:e>
                      <m:sub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  <m:r>
                          <a:rPr lang="en-US" i="1"/>
                          <m:t>∈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ℂ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𝐿</m:t>
                                </m:r>
                              </m:e>
                              <m:sub>
                                <m:r>
                                  <a:rPr lang="en-US" i="1"/>
                                  <m:t>𝑐</m:t>
                                </m:r>
                                <m:r>
                                  <a:rPr lang="en-US" i="1"/>
                                  <m:t>h</m:t>
                                </m:r>
                                <m:r>
                                  <a:rPr lang="en-US" i="1"/>
                                  <m:t>𝑎𝑛𝑛𝑒𝑙</m:t>
                                </m:r>
                              </m:sub>
                            </m:sSub>
                          </m:sup>
                        </m:sSup>
                      </m:sub>
                    </m:sSub>
                    <m:r>
                      <a:rPr lang="en-US" i="1"/>
                      <m:t>{||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−</m:t>
                    </m:r>
                    <m:r>
                      <a:rPr lang="en-US" i="1"/>
                      <m:t>𝐴𝐵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  <m:r>
                          <a:rPr lang="en-US" i="1"/>
                          <m:t>||</m:t>
                        </m:r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/>
                      <m:t>}</m:t>
                    </m: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Since;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𝐿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𝑎𝑛𝑛𝑒𝑙</m:t>
                        </m:r>
                      </m:sub>
                    </m:sSub>
                    <m:r>
                      <a:rPr lang="en-US" i="1"/>
                      <m:t>&lt;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𝐶𝑃</m:t>
                        </m:r>
                      </m:sub>
                    </m:sSub>
                    <m:r>
                      <a:rPr lang="en-US" i="1"/>
                      <m:t>&lt;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𝑑𝑎𝑡𝑎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, </m:t>
                    </m:r>
                  </m:oMath>
                </a14:m>
                <a:r>
                  <a:rPr lang="en-US" dirty="0" smtClean="0"/>
                  <a:t>it </a:t>
                </a:r>
                <a:r>
                  <a:rPr lang="en-US" dirty="0" smtClean="0"/>
                  <a:t>is over determined</a:t>
                </a:r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Its solution</a:t>
                </a:r>
                <a:r>
                  <a:rPr lang="en-US" dirty="0" smtClean="0"/>
                  <a:t>; 			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𝐵</m:t>
                                </m:r>
                              </m:e>
                              <m:sup>
                                <m:r>
                                  <a:rPr lang="en-US" i="1"/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𝐴</m:t>
                                </m:r>
                              </m:e>
                              <m:sup>
                                <m:r>
                                  <a:rPr lang="en-US" i="1"/>
                                  <m:t>𝐻</m:t>
                                </m:r>
                              </m:sup>
                            </m:sSup>
                            <m:r>
                              <a:rPr lang="en-US" i="1"/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i="1"/>
                          <m:t>−</m:t>
                        </m:r>
                        <m:r>
                          <a:rPr lang="en-US" i="1"/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𝐵</m:t>
                        </m: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𝐴</m:t>
                        </m: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And finally </a:t>
                </a:r>
              </a:p>
              <a:p>
                <a:pPr lvl="1" algn="ctr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r>
                      <a:rPr lang="en-US" i="1"/>
                      <m:t>𝐵</m:t>
                    </m:r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</m:e>
                    </m:acc>
                  </m:oMath>
                </a14:m>
                <a:endParaRPr lang="en-US" dirty="0" smtClean="0"/>
              </a:p>
              <a:p>
                <a:pPr lvl="1">
                  <a:buNone/>
                </a:pPr>
                <a:r>
                  <a:rPr lang="en-US" sz="2200" dirty="0" smtClean="0"/>
                  <a:t> </a:t>
                </a: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779827"/>
              </a:xfrm>
              <a:blipFill rotWithShape="0">
                <a:blip r:embed="rId2"/>
                <a:stretch>
                  <a:fillRect t="-1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20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5637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</a:t>
            </a:r>
            <a:endParaRPr lang="en-US" dirty="0"/>
          </a:p>
        </p:txBody>
      </p:sp>
      <p:pic>
        <p:nvPicPr>
          <p:cNvPr id="4" name="Picture 3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078174"/>
            <a:ext cx="11553825" cy="586872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2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</a:t>
            </a:r>
            <a:endParaRPr lang="en-US" dirty="0"/>
          </a:p>
        </p:txBody>
      </p:sp>
      <p:pic>
        <p:nvPicPr>
          <p:cNvPr id="4" name="Picture 1336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6" y="1078173"/>
            <a:ext cx="11363550" cy="56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/>
          </a:bodyPr>
          <a:lstStyle/>
          <a:p>
            <a:r>
              <a:rPr lang="en-US" dirty="0" smtClean="0"/>
              <a:t>Equalizing: SIMO-Maximal </a:t>
            </a:r>
            <a:r>
              <a:rPr lang="en-US" dirty="0" smtClean="0"/>
              <a:t>Ratio Combining (MRC)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 smtClean="0"/>
                  <a:t>A SIMO wireless link;</a:t>
                </a:r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After </a:t>
                </a:r>
                <a:r>
                  <a:rPr lang="en-US" dirty="0" smtClean="0"/>
                  <a:t>estimation of each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channels, for each </a:t>
                </a:r>
                <a:r>
                  <a:rPr lang="en-US" dirty="0" smtClean="0"/>
                  <a:t>subcarrier,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; </a:t>
                </a:r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𝑌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𝐻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limLow>
                        <m:limLow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limLow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  <m:li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lim>
                      </m:limLow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1013333" y="1662373"/>
            <a:ext cx="4130168" cy="238892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918" y="1536953"/>
            <a:ext cx="4095750" cy="2514347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7286243" y="3111500"/>
            <a:ext cx="1689100" cy="292100"/>
          </a:xfrm>
          <a:prstGeom prst="ellipse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/>
          <p:cNvSpPr/>
          <p:nvPr/>
        </p:nvSpPr>
        <p:spPr>
          <a:xfrm rot="16200000">
            <a:off x="2299881" y="2440910"/>
            <a:ext cx="2077777" cy="520702"/>
          </a:xfrm>
          <a:prstGeom prst="ellipse">
            <a:avLst/>
          </a:prstGeom>
          <a:solidFill>
            <a:schemeClr val="accent1">
              <a:alpha val="3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-Right Arrow 5"/>
          <p:cNvSpPr/>
          <p:nvPr/>
        </p:nvSpPr>
        <p:spPr>
          <a:xfrm rot="476687">
            <a:off x="3525302" y="2714085"/>
            <a:ext cx="3781857" cy="410239"/>
          </a:xfrm>
          <a:prstGeom prst="leftRightArrow">
            <a:avLst/>
          </a:prstGeom>
          <a:solidFill>
            <a:srgbClr val="FF0000">
              <a:alpha val="48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88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dirty="0"/>
                  <a:t>Linear Estimator of subcarriers ( the equalizing action</a:t>
                </a:r>
                <a:r>
                  <a:rPr lang="en-US" dirty="0" smtClean="0"/>
                  <a:t>);</a:t>
                </a:r>
              </a:p>
              <a:p>
                <a:pPr marL="457200" lvl="1" indent="0" algn="ctr">
                  <a:buNone/>
                </a:pPr>
                <a:r>
                  <a:rPr lang="en-US" dirty="0"/>
                  <a:t>	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bar>
                      <m:bar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ba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457200" lvl="1" indent="0" algn="ctr">
                  <a:buNone/>
                </a:pPr>
                <a:endParaRPr lang="en-US" dirty="0"/>
              </a:p>
              <a:p>
                <a:pPr lvl="1"/>
                <a:r>
                  <a:rPr lang="en-US" dirty="0"/>
                  <a:t>Such that:</a:t>
                </a:r>
              </a:p>
              <a:p>
                <a:pPr lvl="2"/>
                <a:r>
                  <a:rPr lang="en-US" dirty="0"/>
                  <a:t>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2"/>
                <a:r>
                  <a:rPr lang="en-US" dirty="0"/>
                  <a:t>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bar>
                                      <m:ba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𝑤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𝑉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dirty="0"/>
                  <a:t> is maximal</a:t>
                </a:r>
              </a:p>
              <a:p>
                <a:pPr lvl="2"/>
                <a:endParaRPr lang="en-US" dirty="0"/>
              </a:p>
              <a:p>
                <a:pPr lvl="1"/>
                <a:r>
                  <a:rPr lang="en-US" dirty="0"/>
                  <a:t>Results in the constrained optimization problem</a:t>
                </a:r>
                <a:r>
                  <a:rPr lang="en-US" dirty="0" smtClean="0"/>
                  <a:t>;</a:t>
                </a:r>
              </a:p>
              <a:p>
                <a:pPr marL="457200" lvl="1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ba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𝑎𝑟𝑔𝑚𝑖𝑛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lim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</m:t>
                            </m:r>
                          </m:sup>
                        </m:sSub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bar>
                          <m:bar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bar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Whose solution</a:t>
                </a:r>
                <a:r>
                  <a:rPr lang="en-US" dirty="0" smtClean="0"/>
                  <a:t>;</a:t>
                </a:r>
              </a:p>
              <a:p>
                <a:pPr marL="457200" lvl="1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bar>
                                  <m:bar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</m:bar>
                              </m:e>
                            </m:acc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bar>
                                      <m:bar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bar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𝐻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4769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Equalizing- </a:t>
            </a:r>
            <a:r>
              <a:rPr lang="en-US" dirty="0" smtClean="0"/>
              <a:t>comparison: array gai</a:t>
            </a:r>
            <a:r>
              <a:rPr lang="en-US" dirty="0" smtClean="0"/>
              <a:t>n </a:t>
            </a:r>
            <a:r>
              <a:rPr lang="en-US" dirty="0" err="1" smtClean="0"/>
              <a:t>wrt</a:t>
            </a:r>
            <a:r>
              <a:rPr lang="en-US" dirty="0" smtClean="0"/>
              <a:t> noise only</a:t>
            </a:r>
            <a:endParaRPr lang="en-US" dirty="0"/>
          </a:p>
        </p:txBody>
      </p:sp>
      <p:pic>
        <p:nvPicPr>
          <p:cNvPr id="4" name="Picture 13346"/>
          <p:cNvPicPr>
            <a:picLocks noGrp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3" y="1078173"/>
            <a:ext cx="11234870" cy="54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5057635" cy="55409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 smtClean="0"/>
                  <a:t>OFDM: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𝑐</m:t>
                        </m:r>
                        <m:r>
                          <a:rPr lang="en-US" sz="1600" i="1"/>
                          <m:t>h</m:t>
                        </m:r>
                        <m:r>
                          <a:rPr lang="en-US" sz="1600" i="1"/>
                          <m:t>𝑖𝑝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</m:t>
                    </m:r>
                    <m:r>
                      <a:rPr lang="en-US" sz="1600" i="1"/>
                      <m:t>𝑘𝐻𝑧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𝐹𝐹𝑇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256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𝑀𝑜𝑑𝑢𝑙𝑎𝑡𝑖𝑜𝑛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16</m:t>
                    </m:r>
                    <m:r>
                      <a:rPr lang="en-US" sz="1600" i="1"/>
                      <m:t>𝑄𝐴𝑀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𝑝𝑖𝑙𝑜𝑡𝑠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6</m:t>
                    </m:r>
                    <m:r>
                      <a:rPr lang="en-US" sz="1600" i="1"/>
                      <m:t>, </m:t>
                    </m:r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𝑔𝑢𝑎𝑟𝑑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𝑏𝑎𝑛𝑑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𝑙𝑒𝑓𝑡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28</m:t>
                    </m:r>
                    <m:r>
                      <a:rPr lang="en-US" sz="1600" i="1"/>
                      <m:t>,  </m:t>
                    </m:r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𝑔𝑢𝑎𝑟𝑑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𝑏𝑎𝑛𝑑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𝑟𝑖𝑔</m:t>
                        </m:r>
                        <m:r>
                          <a:rPr lang="en-US" sz="1600" i="1"/>
                          <m:t>h</m:t>
                        </m:r>
                        <m:r>
                          <a:rPr lang="en-US" sz="1600" i="1"/>
                          <m:t>𝑡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27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𝑙𝑒𝑛𝑔𝑡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𝑙𝑜𝑛𝑔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𝑝𝑟𝑒𝑎𝑚𝑏𝑙𝑒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8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𝑠𝑦𝑚𝑏𝑜𝑙𝑠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𝑙𝑒𝑛𝑔𝑡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𝑠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𝑜𝑟𝑡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𝑝𝑟𝑒𝑚𝑎𝑏𝑙𝑒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2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𝑠𝑦𝑚𝑏𝑜𝑙𝑠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𝑒𝑛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𝑎𝑛𝑐𝑒𝑚𝑒𝑛𝑡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𝑙𝑜𝑛𝑔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𝑝𝑟𝑒𝑎𝑚𝑏𝑙𝑒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4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𝑑𝐵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𝑒𝑛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𝑎𝑛𝑐𝑒𝑚𝑒𝑛𝑡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𝑙𝑜𝑛𝑔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𝑝𝑟𝑒𝑎𝑚𝑏𝑙𝑒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3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𝑑𝐵</m:t>
                    </m:r>
                  </m:oMath>
                </a14:m>
                <a:endParaRPr lang="en-US" sz="1600" dirty="0"/>
              </a:p>
              <a:p>
                <a:pPr lvl="2"/>
                <a:r>
                  <a:rPr lang="en-US" sz="1600" dirty="0" smtClean="0"/>
                  <a:t>SIMO </a:t>
                </a:r>
                <a:r>
                  <a:rPr lang="en-US" sz="1600" dirty="0"/>
                  <a:t>1x3</a:t>
                </a:r>
              </a:p>
              <a:p>
                <a:pPr lvl="2"/>
                <a:r>
                  <a:rPr lang="en-US" sz="1600" dirty="0"/>
                  <a:t>Impulse response channel </a:t>
                </a:r>
                <a:r>
                  <a:rPr lang="en-US" sz="1600" dirty="0" smtClean="0"/>
                  <a:t>estimation</a:t>
                </a:r>
              </a:p>
              <a:p>
                <a:pPr lvl="1"/>
                <a:r>
                  <a:rPr lang="en-US" dirty="0" smtClean="0"/>
                  <a:t>Coding: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𝑇𝑦𝑝𝑒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𝑅𝑒𝑒𝑑</m:t>
                    </m:r>
                    <m:r>
                      <a:rPr lang="en-US" sz="1600" i="1"/>
                      <m:t>−</m:t>
                    </m:r>
                    <m:r>
                      <a:rPr lang="en-US" sz="1600" i="1"/>
                      <m:t>𝑆𝑜𝑙𝑜𝑚𝑜𝑛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𝑅𝑎𝑡𝑒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7</m:t>
                    </m:r>
                    <m:r>
                      <a:rPr lang="en-US" sz="1600" i="1"/>
                      <m:t>/</m:t>
                    </m:r>
                    <m:r>
                      <a:rPr lang="en-US" sz="1600" i="1"/>
                      <m:t>15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𝑚𝑖𝑛</m:t>
                    </m:r>
                    <m:r>
                      <a:rPr lang="en-US" sz="1600" i="1"/>
                      <m:t>. </m:t>
                    </m:r>
                    <m:r>
                      <a:rPr lang="en-US" sz="1600" i="1"/>
                      <m:t>𝑑𝑖𝑠𝑡𝑎𝑛𝑐𝑒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7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𝑏𝑖𝑡𝑠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𝐼𝑛𝑡𝑒𝑟𝑙𝑒𝑎𝑣𝑒𝑑</m:t>
                    </m:r>
                  </m:oMath>
                </a14:m>
                <a:endParaRPr lang="en-US" sz="16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5057635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58384" y="1078172"/>
                <a:ext cx="5057635" cy="5540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 smtClean="0"/>
                  <a:t>IF: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𝐼𝐹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𝑘𝐻𝑧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𝑠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100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𝑘𝑠𝑝𝑠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𝑟𝑒𝑐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100</m:t>
                    </m:r>
                    <m:r>
                      <a:rPr lang="en-US" sz="1600" i="1"/>
                      <m:t>𝑘𝑠𝑝𝑠</m:t>
                    </m:r>
                  </m:oMath>
                </a14:m>
                <a:endParaRPr lang="en-US" sz="1600" dirty="0"/>
              </a:p>
              <a:p>
                <a:pPr lvl="3"/>
                <a:endParaRPr lang="en-US" sz="16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384" y="1078172"/>
                <a:ext cx="5057635" cy="5540991"/>
              </a:xfrm>
              <a:prstGeom prst="rect">
                <a:avLst/>
              </a:prstGeom>
              <a:blipFill rotWithShape="0">
                <a:blip r:embed="rId3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1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Principal </a:t>
            </a:r>
            <a:r>
              <a:rPr lang="en-US" dirty="0" smtClean="0"/>
              <a:t>challenge: Conducting medium-</a:t>
            </a:r>
          </a:p>
          <a:p>
            <a:pPr lvl="1"/>
            <a:r>
              <a:rPr lang="en-US" dirty="0" smtClean="0"/>
              <a:t>Transmission Coefficient</a:t>
            </a:r>
          </a:p>
          <a:p>
            <a:pPr lvl="1"/>
            <a:r>
              <a:rPr lang="en-US" dirty="0" smtClean="0"/>
              <a:t>Skin Depth</a:t>
            </a:r>
          </a:p>
          <a:p>
            <a:r>
              <a:rPr lang="en-US" dirty="0" smtClean="0"/>
              <a:t>Affects:</a:t>
            </a:r>
          </a:p>
          <a:p>
            <a:pPr lvl="1"/>
            <a:r>
              <a:rPr lang="en-US" dirty="0" smtClean="0"/>
              <a:t>Source type</a:t>
            </a:r>
          </a:p>
          <a:p>
            <a:pPr lvl="1"/>
            <a:r>
              <a:rPr lang="en-US" dirty="0" smtClean="0"/>
              <a:t>Main EM field</a:t>
            </a:r>
          </a:p>
          <a:p>
            <a:pPr lvl="1"/>
            <a:r>
              <a:rPr lang="en-US" dirty="0" smtClean="0"/>
              <a:t>Operating Frequency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096000" y="1153615"/>
            <a:ext cx="5599776" cy="5145206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8445038" y="2595918"/>
            <a:ext cx="2908300" cy="113030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7441738" y="4914900"/>
            <a:ext cx="2908300" cy="1130300"/>
          </a:xfrm>
          <a:prstGeom prst="ellipse">
            <a:avLst/>
          </a:prstGeom>
          <a:solidFill>
            <a:schemeClr val="accent1">
              <a:alpha val="2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358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SW Link: PC </a:t>
            </a:r>
            <a:r>
              <a:rPr lang="en-US" dirty="0" smtClean="0"/>
              <a:t>only Loopback – Calibration (sanity check)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5900" y="913606"/>
            <a:ext cx="6896099" cy="576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75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SW </a:t>
            </a:r>
            <a:r>
              <a:rPr lang="en-US" dirty="0" smtClean="0"/>
              <a:t>Link: PC only Loopback-</a:t>
            </a:r>
            <a:r>
              <a:rPr lang="en-US" dirty="0" smtClean="0"/>
              <a:t>BER Vs. SNR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078173"/>
            <a:ext cx="11553825" cy="5500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2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30304" y="1364776"/>
            <a:ext cx="8447963" cy="5324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SW Link: PC only Loopback- Spectrum, Vector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65295"/>
            <a:ext cx="5286137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1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HW Link: PC+ Data converters Loopback- </a:t>
            </a:r>
            <a:r>
              <a:rPr lang="en-US" dirty="0"/>
              <a:t>Spectrum, Vector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173"/>
            <a:ext cx="6663457" cy="554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672" y="1207091"/>
            <a:ext cx="7142328" cy="5125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465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Link- 1 meter, clear from obstacles. SISO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6" y="1078173"/>
            <a:ext cx="5031912" cy="554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195" y="914401"/>
            <a:ext cx="6139361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290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Link-Distinct Rooms. SIM0 1x3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055093" y="914400"/>
            <a:ext cx="8136907" cy="552734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59385"/>
            <a:ext cx="5950424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1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Link-Distinct Rooms. SIM0 1x3</a:t>
            </a:r>
          </a:p>
        </p:txBody>
      </p:sp>
      <p:pic>
        <p:nvPicPr>
          <p:cNvPr id="4" name="IMG_028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1776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Link- 1 floor away (~3m). SIMO 1x3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919" y="1078173"/>
            <a:ext cx="7929350" cy="513739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91147"/>
            <a:ext cx="6182436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99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/>
              <a:t>Wireless Link- </a:t>
            </a:r>
            <a:r>
              <a:rPr lang="en-US" dirty="0" smtClean="0"/>
              <a:t>2 floors </a:t>
            </a:r>
            <a:r>
              <a:rPr lang="en-US" dirty="0"/>
              <a:t>away </a:t>
            </a:r>
            <a:r>
              <a:rPr lang="en-US" dirty="0" smtClean="0"/>
              <a:t>(~6m</a:t>
            </a:r>
            <a:r>
              <a:rPr lang="en-US" dirty="0"/>
              <a:t>). SIMO 1x3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162567" y="832513"/>
            <a:ext cx="8029433" cy="5745708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557" y="1078173"/>
            <a:ext cx="5826362" cy="55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02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Link- 2 floors away (~6m). SIMO 1x3</a:t>
            </a:r>
          </a:p>
        </p:txBody>
      </p:sp>
      <p:pic>
        <p:nvPicPr>
          <p:cNvPr id="4" name="IMG_03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 rot="5400000">
            <a:off x="4083051" y="374655"/>
            <a:ext cx="5435598" cy="7277100"/>
          </a:xfrm>
        </p:spPr>
      </p:pic>
    </p:spTree>
    <p:extLst>
      <p:ext uri="{BB962C8B-B14F-4D97-AF65-F5344CB8AC3E}">
        <p14:creationId xmlns:p14="http://schemas.microsoft.com/office/powerpoint/2010/main" val="69322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15945</TotalTime>
  <Words>1552</Words>
  <Application>Microsoft Office PowerPoint</Application>
  <PresentationFormat>Widescreen</PresentationFormat>
  <Paragraphs>790</Paragraphs>
  <Slides>102</Slides>
  <Notes>2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Visio</vt:lpstr>
      <vt:lpstr>Microsoft Visio Drawing</vt:lpstr>
      <vt:lpstr>TTE Communication- VLF </vt:lpstr>
      <vt:lpstr>Outline</vt:lpstr>
      <vt:lpstr>TTE Communication</vt:lpstr>
      <vt:lpstr>Various Terms</vt:lpstr>
      <vt:lpstr>TTE communication</vt:lpstr>
      <vt:lpstr>Commercial TTE transceivers: sponsored by the National Institute for Occupational Health (NIOSH) </vt:lpstr>
      <vt:lpstr>Magneto Quasi Static regime-EM principles</vt:lpstr>
      <vt:lpstr>Electro-Magnetic (EM) Considerations</vt:lpstr>
      <vt:lpstr>EM Considerations</vt:lpstr>
      <vt:lpstr>Transmission Coefficient</vt:lpstr>
      <vt:lpstr>Magnetic Vs. Electric Source, the Near Field</vt:lpstr>
      <vt:lpstr>Magnetic Source EM Fields expressions</vt:lpstr>
      <vt:lpstr>Magnetic Source EM Fields expressions</vt:lpstr>
      <vt:lpstr>Fields within conducting medium: the Magneto Quasi static zone and the square cube behavior</vt:lpstr>
      <vt:lpstr>Fields within conducting medium: the Skin Depth </vt:lpstr>
      <vt:lpstr>Antennas: Near/Far Field lines</vt:lpstr>
      <vt:lpstr>Antennas: possible mutual Orientations</vt:lpstr>
      <vt:lpstr>Selectivity: VLF channel</vt:lpstr>
      <vt:lpstr>Selectivity: VLF Noise</vt:lpstr>
      <vt:lpstr>Technique choice: Considerations </vt:lpstr>
      <vt:lpstr>OFDM- A preferred communication technique</vt:lpstr>
      <vt:lpstr>OFDM in the TTE context</vt:lpstr>
      <vt:lpstr>OFDM Transmission</vt:lpstr>
      <vt:lpstr>OFDM Reception</vt:lpstr>
      <vt:lpstr>OFDM: Frequency Domain</vt:lpstr>
      <vt:lpstr>OFDM: Frequency Domain</vt:lpstr>
      <vt:lpstr>OFDM: frequency domain- special subcarriers</vt:lpstr>
      <vt:lpstr>Cyclic Prefix: ISI</vt:lpstr>
      <vt:lpstr>Cyclic Prefix</vt:lpstr>
      <vt:lpstr>Frequency domain Equalization</vt:lpstr>
      <vt:lpstr>Cyclic Prefix: Inter Carrier Interference (ICI)</vt:lpstr>
      <vt:lpstr>OFDM Packet</vt:lpstr>
      <vt:lpstr>System Engineering &amp; Analog Hardware</vt:lpstr>
      <vt:lpstr>Concepts: Software Defined Radio (SDR)</vt:lpstr>
      <vt:lpstr>Concepts: SIMO 1x3- wireless channel</vt:lpstr>
      <vt:lpstr>Concepts: SIMO 1x3- Large Scale Fading</vt:lpstr>
      <vt:lpstr>Concepts: SIMO 1x3- Diversity</vt:lpstr>
      <vt:lpstr>Analog Hardware- Transmitter</vt:lpstr>
      <vt:lpstr>Analog Hardware- Receiver</vt:lpstr>
      <vt:lpstr>Analog Hardware- Receiver</vt:lpstr>
      <vt:lpstr>Link Budget- System parameters</vt:lpstr>
      <vt:lpstr>Link Budget: Calculation - Signal</vt:lpstr>
      <vt:lpstr>Link Budget- Calculation: Noises</vt:lpstr>
      <vt:lpstr>Link Budget- Calculation</vt:lpstr>
      <vt:lpstr>Link Budget- Preliminary experiment</vt:lpstr>
      <vt:lpstr>Link Budget- Preliminary experiment: Results</vt:lpstr>
      <vt:lpstr>System Engineering- OFDM parameters</vt:lpstr>
      <vt:lpstr>Basic</vt:lpstr>
      <vt:lpstr>Symbol, Preambles, Packet</vt:lpstr>
      <vt:lpstr>Time Domain: Symbol, Preambles, Packet</vt:lpstr>
      <vt:lpstr>Frequency Domain</vt:lpstr>
      <vt:lpstr>Modulation&amp; Coding</vt:lpstr>
      <vt:lpstr>Transmitter</vt:lpstr>
      <vt:lpstr>OFDM- Block Diagram</vt:lpstr>
      <vt:lpstr>IF- Block Diagram</vt:lpstr>
      <vt:lpstr>PAPR Reduction- characterization</vt:lpstr>
      <vt:lpstr>Frequency Domain- Methods</vt:lpstr>
      <vt:lpstr>Frequency Domain- PTS</vt:lpstr>
      <vt:lpstr>PAPR Reduction- Simulation </vt:lpstr>
      <vt:lpstr>PAPR Reduction</vt:lpstr>
      <vt:lpstr>PAPR Reduction- improvements</vt:lpstr>
      <vt:lpstr>Preambles enhancement</vt:lpstr>
      <vt:lpstr>Preambles enhancement</vt:lpstr>
      <vt:lpstr>Power Allocation- Differentiator</vt:lpstr>
      <vt:lpstr>Power allocation- Inverse Sinc</vt:lpstr>
      <vt:lpstr>Receiver</vt:lpstr>
      <vt:lpstr>OFDM – Block Diagram</vt:lpstr>
      <vt:lpstr>IF- Block Diagram</vt:lpstr>
      <vt:lpstr>Timing&amp; coarse Frequency Offset : Common estimation</vt:lpstr>
      <vt:lpstr>Timing&amp; coarse Frequency Offset : Common estimation</vt:lpstr>
      <vt:lpstr>Timing&amp; coarse Frequency Offset : Common estimation</vt:lpstr>
      <vt:lpstr>Timing offset estimation- uncertainties</vt:lpstr>
      <vt:lpstr>Timing synchronization- Intentional translation</vt:lpstr>
      <vt:lpstr>Timing synchronization- Intentional translation</vt:lpstr>
      <vt:lpstr>Timing synchronization- Intentional translation</vt:lpstr>
      <vt:lpstr>Timing synchronization- Intentional translation</vt:lpstr>
      <vt:lpstr>Frequency offset estimation</vt:lpstr>
      <vt:lpstr>Frequency offset estimation- avoiding ISI</vt:lpstr>
      <vt:lpstr>Phase offset estimation</vt:lpstr>
      <vt:lpstr>Phase offset estimation</vt:lpstr>
      <vt:lpstr>Channel estimation- Frequency response</vt:lpstr>
      <vt:lpstr>Channel estimation- Impulse response</vt:lpstr>
      <vt:lpstr>Channel estimation</vt:lpstr>
      <vt:lpstr>Channel estimation</vt:lpstr>
      <vt:lpstr>Equalizing: SIMO-Maximal Ratio Combining (MRC)</vt:lpstr>
      <vt:lpstr>Frequency Domain</vt:lpstr>
      <vt:lpstr>Equalizing- comparison: array gain wrt noise only</vt:lpstr>
      <vt:lpstr>Experimental Results</vt:lpstr>
      <vt:lpstr>Configuration</vt:lpstr>
      <vt:lpstr>SW Link: PC only Loopback – Calibration (sanity check)</vt:lpstr>
      <vt:lpstr>SW Link: PC only Loopback-BER Vs. SNR</vt:lpstr>
      <vt:lpstr>SW Link: PC only Loopback- Spectrum, Vector analysis</vt:lpstr>
      <vt:lpstr>HW Link: PC+ Data converters Loopback- Spectrum, Vector analysis</vt:lpstr>
      <vt:lpstr>Wireless Link- 1 meter, clear from obstacles. SISO </vt:lpstr>
      <vt:lpstr>Wireless Link-Distinct Rooms. SIM0 1x3</vt:lpstr>
      <vt:lpstr>Wireless Link-Distinct Rooms. SIM0 1x3</vt:lpstr>
      <vt:lpstr>Wireless Link- 1 floor away (~3m). SIMO 1x3</vt:lpstr>
      <vt:lpstr>Wireless Link- 2 floors away (~6m). SIMO 1x3</vt:lpstr>
      <vt:lpstr>Wireless Link- 2 floors away (~6m). SIMO 1x3</vt:lpstr>
      <vt:lpstr>Conclusions</vt:lpstr>
      <vt:lpstr>Achievements</vt:lpstr>
      <vt:lpstr>Future directions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TTE Communication- VLF </dc:title>
  <dc:creator>Lior Kissos</dc:creator>
  <cp:lastModifiedBy>Lior Kissos</cp:lastModifiedBy>
  <cp:revision>162</cp:revision>
  <dcterms:created xsi:type="dcterms:W3CDTF">2018-03-24T08:55:17Z</dcterms:created>
  <dcterms:modified xsi:type="dcterms:W3CDTF">2018-04-14T15:16:49Z</dcterms:modified>
</cp:coreProperties>
</file>